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18288000" cy="10287000"/>
  <p:notesSz cx="6858000" cy="9144000"/>
  <p:embeddedFontLst>
    <p:embeddedFont>
      <p:font typeface="Arimo Bold" charset="1" panose="020B0704020202020204"/>
      <p:regular r:id="rId47"/>
    </p:embeddedFont>
    <p:embeddedFont>
      <p:font typeface="思源黑体" charset="1" panose="020B0500000000000000"/>
      <p:regular r:id="rId48"/>
    </p:embeddedFont>
    <p:embeddedFont>
      <p:font typeface="Arimo" charset="1" panose="020B0604020202020204"/>
      <p:regular r:id="rId51"/>
    </p:embeddedFont>
    <p:embeddedFont>
      <p:font typeface="字由点字典黑 1 Bold" charset="1" panose="00020600040101010101"/>
      <p:regular r:id="rId55"/>
    </p:embeddedFont>
    <p:embeddedFont>
      <p:font typeface="Arial Bold" charset="1" panose="020B0802020202020204"/>
      <p:regular r:id="rId57"/>
    </p:embeddedFont>
    <p:embeddedFont>
      <p:font typeface="字由点字典黑 2" charset="1" panose="00020600040101010101"/>
      <p:regular r:id="rId58"/>
    </p:embeddedFont>
    <p:embeddedFont>
      <p:font typeface="字由点字典黑 2 Bold" charset="1" panose="00020600040101010101"/>
      <p:regular r:id="rId59"/>
    </p:embeddedFont>
    <p:embeddedFont>
      <p:font typeface="思源黑体 Bold" charset="1" panose="020B0800000000000000"/>
      <p:regular r:id="rId61"/>
    </p:embeddedFont>
    <p:embeddedFont>
      <p:font typeface="思源黑体 Medium" charset="1" panose="020B0600000000000000"/>
      <p:regular r:id="rId68"/>
    </p:embeddedFont>
    <p:embeddedFont>
      <p:font typeface="Arial" charset="1" panose="020B0502020202020204"/>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notesMasters/notesMaster1.xml" Type="http://schemas.openxmlformats.org/officeDocument/2006/relationships/notesMaster"/><Relationship Id="rId45" Target="theme/theme2.xml" Type="http://schemas.openxmlformats.org/officeDocument/2006/relationships/theme"/><Relationship Id="rId46" Target="notesSlides/notesSlide1.xml" Type="http://schemas.openxmlformats.org/officeDocument/2006/relationships/notesSlide"/><Relationship Id="rId47" Target="fonts/font47.fntdata" Type="http://schemas.openxmlformats.org/officeDocument/2006/relationships/font"/><Relationship Id="rId48" Target="fonts/font48.fntdata" Type="http://schemas.openxmlformats.org/officeDocument/2006/relationships/font"/><Relationship Id="rId49" Target="notesSlides/notesSlide2.xml" Type="http://schemas.openxmlformats.org/officeDocument/2006/relationships/notesSlide"/><Relationship Id="rId5" Target="tableStyles.xml" Type="http://schemas.openxmlformats.org/officeDocument/2006/relationships/tableStyles"/><Relationship Id="rId50" Target="notesSlides/notesSlide3.xml" Type="http://schemas.openxmlformats.org/officeDocument/2006/relationships/notesSlide"/><Relationship Id="rId51" Target="fonts/font51.fntdata" Type="http://schemas.openxmlformats.org/officeDocument/2006/relationships/font"/><Relationship Id="rId52" Target="notesSlides/notesSlide4.xml" Type="http://schemas.openxmlformats.org/officeDocument/2006/relationships/notesSlide"/><Relationship Id="rId53" Target="notesSlides/notesSlide5.xml" Type="http://schemas.openxmlformats.org/officeDocument/2006/relationships/notesSlide"/><Relationship Id="rId54" Target="notesSlides/notesSlide6.xml" Type="http://schemas.openxmlformats.org/officeDocument/2006/relationships/notesSlide"/><Relationship Id="rId55" Target="fonts/font55.fntdata" Type="http://schemas.openxmlformats.org/officeDocument/2006/relationships/font"/><Relationship Id="rId56" Target="notesSlides/notesSlide7.xml" Type="http://schemas.openxmlformats.org/officeDocument/2006/relationships/notesSlide"/><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notesSlides/notesSlide8.xml" Type="http://schemas.openxmlformats.org/officeDocument/2006/relationships/notesSlide"/><Relationship Id="rId61" Target="fonts/font61.fntdata" Type="http://schemas.openxmlformats.org/officeDocument/2006/relationships/font"/><Relationship Id="rId62" Target="notesSlides/notesSlide9.xml" Type="http://schemas.openxmlformats.org/officeDocument/2006/relationships/notesSlide"/><Relationship Id="rId63" Target="notesSlides/notesSlide10.xml" Type="http://schemas.openxmlformats.org/officeDocument/2006/relationships/notesSlide"/><Relationship Id="rId64" Target="notesSlides/notesSlide11.xml" Type="http://schemas.openxmlformats.org/officeDocument/2006/relationships/notesSlide"/><Relationship Id="rId65" Target="notesSlides/notesSlide12.xml" Type="http://schemas.openxmlformats.org/officeDocument/2006/relationships/notesSlide"/><Relationship Id="rId66" Target="notesSlides/notesSlide13.xml" Type="http://schemas.openxmlformats.org/officeDocument/2006/relationships/notesSlide"/><Relationship Id="rId67" Target="notesSlides/notesSlide14.xml" Type="http://schemas.openxmlformats.org/officeDocument/2006/relationships/notesSlide"/><Relationship Id="rId68" Target="fonts/font68.fntdata" Type="http://schemas.openxmlformats.org/officeDocument/2006/relationships/font"/><Relationship Id="rId69" Target="notesSlides/notesSlide15.xml" Type="http://schemas.openxmlformats.org/officeDocument/2006/relationships/notesSlide"/><Relationship Id="rId7" Target="slides/slide2.xml" Type="http://schemas.openxmlformats.org/officeDocument/2006/relationships/slide"/><Relationship Id="rId70" Target="fonts/font70.fntdata" Type="http://schemas.openxmlformats.org/officeDocument/2006/relationships/font"/><Relationship Id="rId71" Target="notesSlides/notesSlide16.xml" Type="http://schemas.openxmlformats.org/officeDocument/2006/relationships/notesSlide"/><Relationship Id="rId72" Target="notesSlides/notesSlide17.xml" Type="http://schemas.openxmlformats.org/officeDocument/2006/relationships/notesSlide"/><Relationship Id="rId73" Target="notesSlides/notesSlide18.xml" Type="http://schemas.openxmlformats.org/officeDocument/2006/relationships/notesSlide"/><Relationship Id="rId74" Target="notesSlides/notesSlide19.xml" Type="http://schemas.openxmlformats.org/officeDocument/2006/relationships/notesSlide"/><Relationship Id="rId75" Target="notesSlides/notesSlide20.xml" Type="http://schemas.openxmlformats.org/officeDocument/2006/relationships/note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http://8.138.90.231:8503" TargetMode="External" Type="http://schemas.openxmlformats.org/officeDocument/2006/relationships/hyperlink"/><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png" Type="http://schemas.openxmlformats.org/officeDocument/2006/relationships/image"/><Relationship Id="rId12" Target="../media/image43.png" Type="http://schemas.openxmlformats.org/officeDocument/2006/relationships/image"/><Relationship Id="rId2" Target="../notesSlides/notesSlide6.xml" Type="http://schemas.openxmlformats.org/officeDocument/2006/relationships/notesSlide"/><Relationship Id="rId3" Target="../media/image24.png" Type="http://schemas.openxmlformats.org/officeDocument/2006/relationships/image"/><Relationship Id="rId4" Target="../media/image2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38.pn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IfzRxTmk.mp4" Type="http://schemas.microsoft.com/office/2007/relationships/media"/><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48.jpeg" Type="http://schemas.openxmlformats.org/officeDocument/2006/relationships/image"/><Relationship Id="rId9" Target="../media/VAGIfzRxTmk.mp4"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Ifx0kXQE.mp4" Type="http://schemas.microsoft.com/office/2007/relationships/media"/><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51.jpeg" Type="http://schemas.openxmlformats.org/officeDocument/2006/relationships/image"/><Relationship Id="rId9" Target="../media/VAGIfx0kXQE.mp4" Type="http://schemas.openxmlformats.org/officeDocument/2006/relationships/video"/></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2" Target="../notesSlides/notesSlide7.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5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0.png" Type="http://schemas.openxmlformats.org/officeDocument/2006/relationships/image"/><Relationship Id="rId2" Target="../notesSlides/notesSlide2.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png" Type="http://schemas.openxmlformats.org/officeDocument/2006/relationships/image"/><Relationship Id="rId11" Target="../media/image59.svg" Type="http://schemas.openxmlformats.org/officeDocument/2006/relationships/image"/><Relationship Id="rId12" Target="../media/image39.png" Type="http://schemas.openxmlformats.org/officeDocument/2006/relationships/image"/><Relationship Id="rId13" Target="../media/image40.svg" Type="http://schemas.openxmlformats.org/officeDocument/2006/relationships/image"/><Relationship Id="rId14" Target="../media/image60.png" Type="http://schemas.openxmlformats.org/officeDocument/2006/relationships/image"/><Relationship Id="rId15" Target="../media/image61.svg" Type="http://schemas.openxmlformats.org/officeDocument/2006/relationships/image"/><Relationship Id="rId16" Target="../media/image62.jpe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54.jpe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55.jpeg" Type="http://schemas.openxmlformats.org/officeDocument/2006/relationships/image"/><Relationship Id="rId8" Target="../media/image56.png" Type="http://schemas.openxmlformats.org/officeDocument/2006/relationships/image"/><Relationship Id="rId9" Target="../media/image5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png" Type="http://schemas.openxmlformats.org/officeDocument/2006/relationships/image"/><Relationship Id="rId12" Target="../media/image70.png" Type="http://schemas.openxmlformats.org/officeDocument/2006/relationships/image"/><Relationship Id="rId13" Target="../media/image71.png" Type="http://schemas.openxmlformats.org/officeDocument/2006/relationships/image"/><Relationship Id="rId14" Target="../media/image72.jpeg" Type="http://schemas.openxmlformats.org/officeDocument/2006/relationships/image"/><Relationship Id="rId15" Target="../media/image73.png" Type="http://schemas.openxmlformats.org/officeDocument/2006/relationships/image"/><Relationship Id="rId16" Target="../media/image74.png" Type="http://schemas.openxmlformats.org/officeDocument/2006/relationships/image"/><Relationship Id="rId17" Target="../media/image75.png" Type="http://schemas.openxmlformats.org/officeDocument/2006/relationships/image"/><Relationship Id="rId18" Target="../media/image76.png" Type="http://schemas.openxmlformats.org/officeDocument/2006/relationships/image"/><Relationship Id="rId19" Target="../media/image26.png" Type="http://schemas.openxmlformats.org/officeDocument/2006/relationships/image"/><Relationship Id="rId2" Target="../media/image22.png" Type="http://schemas.openxmlformats.org/officeDocument/2006/relationships/image"/><Relationship Id="rId20" Target="../media/image27.svg" Type="http://schemas.openxmlformats.org/officeDocument/2006/relationships/image"/><Relationship Id="rId3" Target="../media/image23.sv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 Id="rId6" Target="../media/image65.png" Type="http://schemas.openxmlformats.org/officeDocument/2006/relationships/image"/><Relationship Id="rId7" Target="../media/image66.png" Type="http://schemas.openxmlformats.org/officeDocument/2006/relationships/image"/><Relationship Id="rId8" Target="../media/image54.jpeg" Type="http://schemas.openxmlformats.org/officeDocument/2006/relationships/image"/><Relationship Id="rId9" Target="../media/image6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IeMWgohs.mp4" Type="http://schemas.openxmlformats.org/officeDocument/2006/relationships/video"/><Relationship Id="rId11" Target="../media/VAGIeMWgohs.mp4" Type="http://schemas.microsoft.com/office/2007/relationships/media"/><Relationship Id="rId2" Target="../media/image22.png" Type="http://schemas.openxmlformats.org/officeDocument/2006/relationships/image"/><Relationship Id="rId3" Target="../media/image23.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77.jpeg" Type="http://schemas.openxmlformats.org/officeDocument/2006/relationships/image"/><Relationship Id="rId7" Target="../media/VAGIeM2aKCs.mp4" Type="http://schemas.openxmlformats.org/officeDocument/2006/relationships/video"/><Relationship Id="rId8" Target="../media/VAGIeM2aKCs.mp4" Type="http://schemas.microsoft.com/office/2007/relationships/media"/><Relationship Id="rId9" Target="../media/image7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7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80.png" Type="http://schemas.openxmlformats.org/officeDocument/2006/relationships/image"/><Relationship Id="rId4" Target="../media/image81.svg" Type="http://schemas.openxmlformats.org/officeDocument/2006/relationships/image"/><Relationship Id="rId5" Target="../media/image82.png" Type="http://schemas.openxmlformats.org/officeDocument/2006/relationships/image"/><Relationship Id="rId6" Target="../media/image8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80.png" Type="http://schemas.openxmlformats.org/officeDocument/2006/relationships/image"/><Relationship Id="rId4" Target="../media/image81.svg" Type="http://schemas.openxmlformats.org/officeDocument/2006/relationships/image"/><Relationship Id="rId5" Target="../media/image82.png" Type="http://schemas.openxmlformats.org/officeDocument/2006/relationships/image"/><Relationship Id="rId6" Target="../media/image8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0.png" Type="http://schemas.openxmlformats.org/officeDocument/2006/relationships/image"/><Relationship Id="rId12" Target="../media/image91.png" Type="http://schemas.openxmlformats.org/officeDocument/2006/relationships/image"/><Relationship Id="rId2" Target="../notesSlides/notesSlide10.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2.png" Type="http://schemas.openxmlformats.org/officeDocument/2006/relationships/image"/><Relationship Id="rId12" Target="../media/image93.png" Type="http://schemas.openxmlformats.org/officeDocument/2006/relationships/image"/><Relationship Id="rId2" Target="../notesSlides/notesSlide11.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4.png" Type="http://schemas.openxmlformats.org/officeDocument/2006/relationships/image"/><Relationship Id="rId12" Target="../media/image95.png" Type="http://schemas.openxmlformats.org/officeDocument/2006/relationships/image"/><Relationship Id="rId2" Target="../notesSlides/notesSlide12.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80.png" Type="http://schemas.openxmlformats.org/officeDocument/2006/relationships/image"/><Relationship Id="rId4" Target="../media/image81.svg" Type="http://schemas.openxmlformats.org/officeDocument/2006/relationships/image"/><Relationship Id="rId5" Target="../media/image82.png" Type="http://schemas.openxmlformats.org/officeDocument/2006/relationships/image"/><Relationship Id="rId6" Target="../media/image8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1.png" Type="http://schemas.openxmlformats.org/officeDocument/2006/relationships/image"/><Relationship Id="rId2" Target="../notesSlides/notesSlide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 Id="rId9" Target="../media/image1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80.png" Type="http://schemas.openxmlformats.org/officeDocument/2006/relationships/image"/><Relationship Id="rId4" Target="../media/image81.svg" Type="http://schemas.openxmlformats.org/officeDocument/2006/relationships/image"/><Relationship Id="rId5" Target="../media/image82.png" Type="http://schemas.openxmlformats.org/officeDocument/2006/relationships/image"/><Relationship Id="rId6" Target="../media/image8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9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7.jpeg" Type="http://schemas.openxmlformats.org/officeDocument/2006/relationships/image"/><Relationship Id="rId2" Target="../notesSlides/notesSlide15.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8.jpeg" Type="http://schemas.openxmlformats.org/officeDocument/2006/relationships/image"/><Relationship Id="rId2" Target="../notesSlides/notesSlide16.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9.jpeg" Type="http://schemas.openxmlformats.org/officeDocument/2006/relationships/image"/><Relationship Id="rId2" Target="../notesSlides/notesSlide17.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100.jpeg" Type="http://schemas.openxmlformats.org/officeDocument/2006/relationships/image"/><Relationship Id="rId2" Target="../notesSlides/notesSlide18.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101.png" Type="http://schemas.openxmlformats.org/officeDocument/2006/relationships/image"/><Relationship Id="rId2" Target="../notesSlides/notesSlide19.xml" Type="http://schemas.openxmlformats.org/officeDocument/2006/relationships/notesSlid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8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http://8.138.90.231:8503" TargetMode="External" Type="http://schemas.openxmlformats.org/officeDocument/2006/relationships/hyperlink"/><Relationship Id="rId2" Target="../media/image84.png" Type="http://schemas.openxmlformats.org/officeDocument/2006/relationships/image"/><Relationship Id="rId3" Target="../media/image85.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88.png" Type="http://schemas.openxmlformats.org/officeDocument/2006/relationships/image"/><Relationship Id="rId9" Target="../media/image89.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2" Target="../notesSlides/notesSlide20.xml" Type="http://schemas.openxmlformats.org/officeDocument/2006/relationships/notesSlide"/><Relationship Id="rId3" Target="../media/image102.png" Type="http://schemas.openxmlformats.org/officeDocument/2006/relationships/image"/><Relationship Id="rId4" Target="../media/image103.svg" Type="http://schemas.openxmlformats.org/officeDocument/2006/relationships/image"/><Relationship Id="rId5" Target="http://8.138.90.231:8503" TargetMode="External" Type="http://schemas.openxmlformats.org/officeDocument/2006/relationships/hyperlink"/><Relationship Id="rId6" Target="../media/image104.png" Type="http://schemas.openxmlformats.org/officeDocument/2006/relationships/image"/><Relationship Id="rId7" Target="../media/image105.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png" Type="http://schemas.openxmlformats.org/officeDocument/2006/relationships/image"/><Relationship Id="rId2" Target="../notesSlides/notesSlide4.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IfzU_Q4E.mp4" Type="http://schemas.microsoft.com/office/2007/relationships/media"/><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32.jpeg" Type="http://schemas.openxmlformats.org/officeDocument/2006/relationships/image"/><Relationship Id="rId9" Target="../media/VAGIfzU_Q4E.mp4" Type="http://schemas.openxmlformats.org/officeDocument/2006/relationships/video"/></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IfzlHs7I.mp4" Type="http://schemas.microsoft.com/office/2007/relationships/media"/><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35.jpeg" Type="http://schemas.openxmlformats.org/officeDocument/2006/relationships/image"/><Relationship Id="rId9" Target="../media/VAGIfzlHs7I.mp4" Type="http://schemas.openxmlformats.org/officeDocument/2006/relationships/video"/></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2" Target="../notesSlides/notesSlide5.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3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419792" y="-1017496"/>
            <a:ext cx="11909924" cy="12252528"/>
          </a:xfrm>
          <a:custGeom>
            <a:avLst/>
            <a:gdLst/>
            <a:ahLst/>
            <a:cxnLst/>
            <a:rect r="r" b="b" t="t" l="l"/>
            <a:pathLst>
              <a:path h="12252528" w="11909924">
                <a:moveTo>
                  <a:pt x="0" y="0"/>
                </a:moveTo>
                <a:lnTo>
                  <a:pt x="11909924" y="0"/>
                </a:lnTo>
                <a:lnTo>
                  <a:pt x="11909924" y="12252528"/>
                </a:lnTo>
                <a:lnTo>
                  <a:pt x="0" y="122525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904443" y="-3138243"/>
            <a:ext cx="18908450" cy="15167520"/>
          </a:xfrm>
          <a:custGeom>
            <a:avLst/>
            <a:gdLst/>
            <a:ahLst/>
            <a:cxnLst/>
            <a:rect r="r" b="b" t="t" l="l"/>
            <a:pathLst>
              <a:path h="15167520" w="18908450">
                <a:moveTo>
                  <a:pt x="0" y="0"/>
                </a:moveTo>
                <a:lnTo>
                  <a:pt x="18908450" y="0"/>
                </a:lnTo>
                <a:lnTo>
                  <a:pt x="18908450" y="15167520"/>
                </a:lnTo>
                <a:lnTo>
                  <a:pt x="0" y="151675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2540364" y="3924240"/>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281528" y="840184"/>
            <a:ext cx="2488290" cy="447600"/>
          </a:xfrm>
          <a:custGeom>
            <a:avLst/>
            <a:gdLst/>
            <a:ahLst/>
            <a:cxnLst/>
            <a:rect r="r" b="b" t="t" l="l"/>
            <a:pathLst>
              <a:path h="447600" w="2488290">
                <a:moveTo>
                  <a:pt x="0" y="0"/>
                </a:moveTo>
                <a:lnTo>
                  <a:pt x="2488290" y="0"/>
                </a:lnTo>
                <a:lnTo>
                  <a:pt x="2488290" y="447600"/>
                </a:lnTo>
                <a:lnTo>
                  <a:pt x="0" y="447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5110676" y="1041432"/>
            <a:ext cx="2696706" cy="9208074"/>
          </a:xfrm>
          <a:custGeom>
            <a:avLst/>
            <a:gdLst/>
            <a:ahLst/>
            <a:cxnLst/>
            <a:rect r="r" b="b" t="t" l="l"/>
            <a:pathLst>
              <a:path h="9208074" w="2696706">
                <a:moveTo>
                  <a:pt x="0" y="0"/>
                </a:moveTo>
                <a:lnTo>
                  <a:pt x="2696706" y="0"/>
                </a:lnTo>
                <a:lnTo>
                  <a:pt x="2696706" y="9208074"/>
                </a:lnTo>
                <a:lnTo>
                  <a:pt x="0" y="92080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7" id="7"/>
          <p:cNvSpPr txBox="true"/>
          <p:nvPr/>
        </p:nvSpPr>
        <p:spPr>
          <a:xfrm rot="0">
            <a:off x="2863808" y="2581215"/>
            <a:ext cx="14943574" cy="2647950"/>
          </a:xfrm>
          <a:prstGeom prst="rect">
            <a:avLst/>
          </a:prstGeom>
        </p:spPr>
        <p:txBody>
          <a:bodyPr anchor="t" rtlCol="false" tIns="0" lIns="0" bIns="0" rIns="0">
            <a:spAutoFit/>
          </a:bodyPr>
          <a:lstStyle/>
          <a:p>
            <a:pPr algn="l">
              <a:lnSpc>
                <a:spcPts val="10320"/>
              </a:lnSpc>
            </a:pPr>
            <a:r>
              <a:rPr lang="en-US" sz="8600">
                <a:solidFill>
                  <a:srgbClr val="252525"/>
                </a:solidFill>
                <a:latin typeface="Arimo Bold"/>
              </a:rPr>
              <a:t>AIstinct: an AI Interior Decoration Design Assistant</a:t>
            </a:r>
          </a:p>
        </p:txBody>
      </p:sp>
      <p:sp>
        <p:nvSpPr>
          <p:cNvPr name="Freeform 8" id="8">
            <a:hlinkClick r:id="rId14" tooltip="http://8.138.90.231:8503"/>
          </p:cNvPr>
          <p:cNvSpPr/>
          <p:nvPr/>
        </p:nvSpPr>
        <p:spPr>
          <a:xfrm flipH="false" flipV="false" rot="0">
            <a:off x="331524" y="2842817"/>
            <a:ext cx="2339316" cy="2265951"/>
          </a:xfrm>
          <a:custGeom>
            <a:avLst/>
            <a:gdLst/>
            <a:ahLst/>
            <a:cxnLst/>
            <a:rect r="r" b="b" t="t" l="l"/>
            <a:pathLst>
              <a:path h="2265951" w="2339316">
                <a:moveTo>
                  <a:pt x="0" y="0"/>
                </a:moveTo>
                <a:lnTo>
                  <a:pt x="2339315" y="0"/>
                </a:lnTo>
                <a:lnTo>
                  <a:pt x="2339315" y="2265951"/>
                </a:lnTo>
                <a:lnTo>
                  <a:pt x="0" y="2265951"/>
                </a:lnTo>
                <a:lnTo>
                  <a:pt x="0" y="0"/>
                </a:lnTo>
                <a:close/>
              </a:path>
            </a:pathLst>
          </a:custGeom>
          <a:blipFill>
            <a:blip r:embed="rId13"/>
            <a:stretch>
              <a:fillRect l="-16065" t="-19832" r="-16057" b="-16569"/>
            </a:stretch>
          </a:blipFill>
        </p:spPr>
      </p:sp>
      <p:sp>
        <p:nvSpPr>
          <p:cNvPr name="TextBox 9" id="9"/>
          <p:cNvSpPr txBox="true"/>
          <p:nvPr/>
        </p:nvSpPr>
        <p:spPr>
          <a:xfrm rot="0">
            <a:off x="8774244" y="6416070"/>
            <a:ext cx="7532239" cy="1698117"/>
          </a:xfrm>
          <a:prstGeom prst="rect">
            <a:avLst/>
          </a:prstGeom>
        </p:spPr>
        <p:txBody>
          <a:bodyPr anchor="t" rtlCol="false" tIns="0" lIns="0" bIns="0" rIns="0">
            <a:spAutoFit/>
          </a:bodyPr>
          <a:lstStyle/>
          <a:p>
            <a:pPr algn="just">
              <a:lnSpc>
                <a:spcPts val="4643"/>
              </a:lnSpc>
            </a:pPr>
            <a:r>
              <a:rPr lang="en-US" sz="2699">
                <a:solidFill>
                  <a:srgbClr val="000000"/>
                </a:solidFill>
                <a:latin typeface="思源黑体"/>
                <a:ea typeface="思源黑体"/>
              </a:rPr>
              <a:t>Member：尹博，蔡子皓，夏嘉男，陈其越，何誉</a:t>
            </a:r>
          </a:p>
          <a:p>
            <a:pPr algn="just">
              <a:lnSpc>
                <a:spcPts val="4643"/>
              </a:lnSpc>
            </a:pPr>
            <a:r>
              <a:rPr lang="en-US" sz="2699">
                <a:solidFill>
                  <a:srgbClr val="000000"/>
                </a:solidFill>
                <a:latin typeface="思源黑体"/>
                <a:ea typeface="思源黑体"/>
              </a:rPr>
              <a:t>Date：2024/6/19</a:t>
            </a:r>
          </a:p>
          <a:p>
            <a:pPr algn="just">
              <a:lnSpc>
                <a:spcPts val="4643"/>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531425" y="714775"/>
            <a:ext cx="15238950" cy="1657350"/>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Implementation of User Interaction </a:t>
            </a:r>
          </a:p>
          <a:p>
            <a:pPr algn="l">
              <a:lnSpc>
                <a:spcPts val="4560"/>
              </a:lnSpc>
            </a:pPr>
            <a:r>
              <a:rPr lang="en-US" sz="3800">
                <a:solidFill>
                  <a:srgbClr val="252525"/>
                </a:solidFill>
                <a:latin typeface="Arimo Bold"/>
              </a:rPr>
              <a:t> </a:t>
            </a:r>
            <a:r>
              <a:rPr lang="en-US" sz="3800">
                <a:solidFill>
                  <a:srgbClr val="252525"/>
                </a:solidFill>
                <a:latin typeface="Arimo Bold"/>
              </a:rPr>
              <a:t>User Needs Understanding</a:t>
            </a:r>
          </a:p>
        </p:txBody>
      </p:sp>
      <p:grpSp>
        <p:nvGrpSpPr>
          <p:cNvPr name="Group 7" id="7"/>
          <p:cNvGrpSpPr/>
          <p:nvPr/>
        </p:nvGrpSpPr>
        <p:grpSpPr>
          <a:xfrm rot="0">
            <a:off x="741882" y="2504240"/>
            <a:ext cx="16804236" cy="7658935"/>
            <a:chOff x="0" y="0"/>
            <a:chExt cx="22405648" cy="10211913"/>
          </a:xfrm>
        </p:grpSpPr>
        <p:sp>
          <p:nvSpPr>
            <p:cNvPr name="Freeform 8" id="8"/>
            <p:cNvSpPr/>
            <p:nvPr/>
          </p:nvSpPr>
          <p:spPr>
            <a:xfrm flipH="false" flipV="false" rot="0">
              <a:off x="0" y="3972980"/>
              <a:ext cx="2418711" cy="2436988"/>
            </a:xfrm>
            <a:custGeom>
              <a:avLst/>
              <a:gdLst/>
              <a:ahLst/>
              <a:cxnLst/>
              <a:rect r="r" b="b" t="t" l="l"/>
              <a:pathLst>
                <a:path h="2436988" w="2418711">
                  <a:moveTo>
                    <a:pt x="0" y="0"/>
                  </a:moveTo>
                  <a:lnTo>
                    <a:pt x="2418711" y="0"/>
                  </a:lnTo>
                  <a:lnTo>
                    <a:pt x="2418711" y="2436989"/>
                  </a:lnTo>
                  <a:lnTo>
                    <a:pt x="0" y="2436989"/>
                  </a:lnTo>
                  <a:lnTo>
                    <a:pt x="0" y="0"/>
                  </a:lnTo>
                  <a:close/>
                </a:path>
              </a:pathLst>
            </a:custGeom>
            <a:blipFill>
              <a:blip r:embed="rId7"/>
              <a:stretch>
                <a:fillRect l="0" t="0" r="0" b="0"/>
              </a:stretch>
            </a:blipFill>
          </p:spPr>
        </p:sp>
        <p:sp>
          <p:nvSpPr>
            <p:cNvPr name="TextBox 9" id="9"/>
            <p:cNvSpPr txBox="true"/>
            <p:nvPr/>
          </p:nvSpPr>
          <p:spPr>
            <a:xfrm rot="0">
              <a:off x="5102725" y="-47625"/>
              <a:ext cx="6455302" cy="3339133"/>
            </a:xfrm>
            <a:prstGeom prst="rect">
              <a:avLst/>
            </a:prstGeom>
          </p:spPr>
          <p:txBody>
            <a:bodyPr anchor="t" rtlCol="false" tIns="0" lIns="0" bIns="0" rIns="0">
              <a:spAutoFit/>
            </a:bodyPr>
            <a:lstStyle/>
            <a:p>
              <a:pPr algn="just">
                <a:lnSpc>
                  <a:spcPts val="2231"/>
                </a:lnSpc>
                <a:spcBef>
                  <a:spcPct val="0"/>
                </a:spcBef>
              </a:pPr>
              <a:r>
                <a:rPr lang="en-US" sz="1617">
                  <a:solidFill>
                    <a:srgbClr val="252525"/>
                  </a:solidFill>
                  <a:latin typeface="Arimo Bold"/>
                </a:rPr>
                <a:t>Your name is AIstinct who is an assistant to help interior decoration design, if the user mentions a decoration request or some modifications of previous decoration requests in the current user_input, you need to simplify and summarize it. If the user do not mention a decoration request in current user_input and messages, chat with the user in ordinary ways</a:t>
              </a:r>
            </a:p>
            <a:p>
              <a:pPr algn="just">
                <a:lnSpc>
                  <a:spcPts val="2231"/>
                </a:lnSpc>
                <a:spcBef>
                  <a:spcPct val="0"/>
                </a:spcBef>
              </a:pPr>
            </a:p>
          </p:txBody>
        </p:sp>
        <p:sp>
          <p:nvSpPr>
            <p:cNvPr name="Freeform 10" id="10"/>
            <p:cNvSpPr/>
            <p:nvPr/>
          </p:nvSpPr>
          <p:spPr>
            <a:xfrm flipH="false" flipV="false" rot="0">
              <a:off x="2813223" y="4828379"/>
              <a:ext cx="2855806" cy="606859"/>
            </a:xfrm>
            <a:custGeom>
              <a:avLst/>
              <a:gdLst/>
              <a:ahLst/>
              <a:cxnLst/>
              <a:rect r="r" b="b" t="t" l="l"/>
              <a:pathLst>
                <a:path h="606859" w="2855806">
                  <a:moveTo>
                    <a:pt x="0" y="0"/>
                  </a:moveTo>
                  <a:lnTo>
                    <a:pt x="2855806" y="0"/>
                  </a:lnTo>
                  <a:lnTo>
                    <a:pt x="2855806" y="606859"/>
                  </a:lnTo>
                  <a:lnTo>
                    <a:pt x="0" y="6068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2158469" y="7541093"/>
              <a:ext cx="2193773" cy="1880515"/>
            </a:xfrm>
            <a:custGeom>
              <a:avLst/>
              <a:gdLst/>
              <a:ahLst/>
              <a:cxnLst/>
              <a:rect r="r" b="b" t="t" l="l"/>
              <a:pathLst>
                <a:path h="1880515" w="2193773">
                  <a:moveTo>
                    <a:pt x="0" y="0"/>
                  </a:moveTo>
                  <a:lnTo>
                    <a:pt x="2193774" y="0"/>
                  </a:lnTo>
                  <a:lnTo>
                    <a:pt x="2193774" y="1880515"/>
                  </a:lnTo>
                  <a:lnTo>
                    <a:pt x="0" y="1880515"/>
                  </a:lnTo>
                  <a:lnTo>
                    <a:pt x="0" y="0"/>
                  </a:lnTo>
                  <a:close/>
                </a:path>
              </a:pathLst>
            </a:custGeom>
            <a:blipFill>
              <a:blip r:embed="rId10"/>
              <a:stretch>
                <a:fillRect l="-1638" t="0" r="-1638" b="0"/>
              </a:stretch>
            </a:blipFill>
          </p:spPr>
        </p:sp>
        <p:sp>
          <p:nvSpPr>
            <p:cNvPr name="Freeform 12" id="12"/>
            <p:cNvSpPr/>
            <p:nvPr/>
          </p:nvSpPr>
          <p:spPr>
            <a:xfrm flipH="false" flipV="false" rot="0">
              <a:off x="13449472" y="3292324"/>
              <a:ext cx="3456775" cy="1939878"/>
            </a:xfrm>
            <a:custGeom>
              <a:avLst/>
              <a:gdLst/>
              <a:ahLst/>
              <a:cxnLst/>
              <a:rect r="r" b="b" t="t" l="l"/>
              <a:pathLst>
                <a:path h="1939878" w="3456775">
                  <a:moveTo>
                    <a:pt x="0" y="0"/>
                  </a:moveTo>
                  <a:lnTo>
                    <a:pt x="3456775" y="0"/>
                  </a:lnTo>
                  <a:lnTo>
                    <a:pt x="3456775" y="1939878"/>
                  </a:lnTo>
                  <a:lnTo>
                    <a:pt x="0" y="1939878"/>
                  </a:lnTo>
                  <a:lnTo>
                    <a:pt x="0" y="0"/>
                  </a:lnTo>
                  <a:close/>
                </a:path>
              </a:pathLst>
            </a:custGeom>
            <a:blipFill>
              <a:blip r:embed="rId11"/>
              <a:stretch>
                <a:fillRect l="0" t="0" r="0" b="0"/>
              </a:stretch>
            </a:blipFill>
          </p:spPr>
        </p:sp>
        <p:sp>
          <p:nvSpPr>
            <p:cNvPr name="Freeform 13" id="13"/>
            <p:cNvSpPr/>
            <p:nvPr/>
          </p:nvSpPr>
          <p:spPr>
            <a:xfrm flipH="false" flipV="false" rot="0">
              <a:off x="16383831" y="7541093"/>
              <a:ext cx="2193773" cy="1880515"/>
            </a:xfrm>
            <a:custGeom>
              <a:avLst/>
              <a:gdLst/>
              <a:ahLst/>
              <a:cxnLst/>
              <a:rect r="r" b="b" t="t" l="l"/>
              <a:pathLst>
                <a:path h="1880515" w="2193773">
                  <a:moveTo>
                    <a:pt x="0" y="0"/>
                  </a:moveTo>
                  <a:lnTo>
                    <a:pt x="2193773" y="0"/>
                  </a:lnTo>
                  <a:lnTo>
                    <a:pt x="2193773" y="1880515"/>
                  </a:lnTo>
                  <a:lnTo>
                    <a:pt x="0" y="1880515"/>
                  </a:lnTo>
                  <a:lnTo>
                    <a:pt x="0" y="0"/>
                  </a:lnTo>
                  <a:close/>
                </a:path>
              </a:pathLst>
            </a:custGeom>
            <a:blipFill>
              <a:blip r:embed="rId10"/>
              <a:stretch>
                <a:fillRect l="-1638" t="0" r="-1638" b="0"/>
              </a:stretch>
            </a:blipFill>
          </p:spPr>
        </p:sp>
        <p:sp>
          <p:nvSpPr>
            <p:cNvPr name="Freeform 14" id="14"/>
            <p:cNvSpPr/>
            <p:nvPr/>
          </p:nvSpPr>
          <p:spPr>
            <a:xfrm flipH="false" flipV="false" rot="-2700000">
              <a:off x="13097703" y="6606995"/>
              <a:ext cx="2239898" cy="475978"/>
            </a:xfrm>
            <a:custGeom>
              <a:avLst/>
              <a:gdLst/>
              <a:ahLst/>
              <a:cxnLst/>
              <a:rect r="r" b="b" t="t" l="l"/>
              <a:pathLst>
                <a:path h="475978" w="2239898">
                  <a:moveTo>
                    <a:pt x="0" y="0"/>
                  </a:moveTo>
                  <a:lnTo>
                    <a:pt x="2239898" y="0"/>
                  </a:lnTo>
                  <a:lnTo>
                    <a:pt x="2239898" y="475978"/>
                  </a:lnTo>
                  <a:lnTo>
                    <a:pt x="0" y="4759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8202487">
              <a:off x="15382398" y="6626011"/>
              <a:ext cx="2239898" cy="475978"/>
            </a:xfrm>
            <a:custGeom>
              <a:avLst/>
              <a:gdLst/>
              <a:ahLst/>
              <a:cxnLst/>
              <a:rect r="r" b="b" t="t" l="l"/>
              <a:pathLst>
                <a:path h="475978" w="2239898">
                  <a:moveTo>
                    <a:pt x="0" y="0"/>
                  </a:moveTo>
                  <a:lnTo>
                    <a:pt x="2239898" y="0"/>
                  </a:lnTo>
                  <a:lnTo>
                    <a:pt x="2239898" y="475978"/>
                  </a:lnTo>
                  <a:lnTo>
                    <a:pt x="0" y="4759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12358325" y="9443833"/>
              <a:ext cx="1864122" cy="768081"/>
            </a:xfrm>
            <a:prstGeom prst="rect">
              <a:avLst/>
            </a:prstGeom>
          </p:spPr>
          <p:txBody>
            <a:bodyPr anchor="t" rtlCol="false" tIns="0" lIns="0" bIns="0" rIns="0">
              <a:spAutoFit/>
            </a:bodyPr>
            <a:lstStyle/>
            <a:p>
              <a:pPr algn="ctr">
                <a:lnSpc>
                  <a:spcPts val="4895"/>
                </a:lnSpc>
                <a:spcBef>
                  <a:spcPct val="0"/>
                </a:spcBef>
              </a:pPr>
              <a:r>
                <a:rPr lang="en-US" sz="3496">
                  <a:solidFill>
                    <a:srgbClr val="222222"/>
                  </a:solidFill>
                  <a:latin typeface="字由点字典黑 1 Bold"/>
                </a:rPr>
                <a:t>LoRA</a:t>
              </a:r>
            </a:p>
          </p:txBody>
        </p:sp>
        <p:sp>
          <p:nvSpPr>
            <p:cNvPr name="TextBox 17" id="17"/>
            <p:cNvSpPr txBox="true"/>
            <p:nvPr/>
          </p:nvSpPr>
          <p:spPr>
            <a:xfrm rot="0">
              <a:off x="16713482" y="9443833"/>
              <a:ext cx="1864122" cy="768081"/>
            </a:xfrm>
            <a:prstGeom prst="rect">
              <a:avLst/>
            </a:prstGeom>
          </p:spPr>
          <p:txBody>
            <a:bodyPr anchor="t" rtlCol="false" tIns="0" lIns="0" bIns="0" rIns="0">
              <a:spAutoFit/>
            </a:bodyPr>
            <a:lstStyle/>
            <a:p>
              <a:pPr algn="ctr">
                <a:lnSpc>
                  <a:spcPts val="4895"/>
                </a:lnSpc>
                <a:spcBef>
                  <a:spcPct val="0"/>
                </a:spcBef>
              </a:pPr>
              <a:r>
                <a:rPr lang="en-US" sz="3496">
                  <a:solidFill>
                    <a:srgbClr val="222222"/>
                  </a:solidFill>
                  <a:latin typeface="字由点字典黑 1 Bold"/>
                </a:rPr>
                <a:t>LoRA</a:t>
              </a:r>
            </a:p>
          </p:txBody>
        </p:sp>
        <p:sp>
          <p:nvSpPr>
            <p:cNvPr name="TextBox 18" id="18"/>
            <p:cNvSpPr txBox="true"/>
            <p:nvPr/>
          </p:nvSpPr>
          <p:spPr>
            <a:xfrm rot="0">
              <a:off x="14083118" y="5261996"/>
              <a:ext cx="2514321" cy="768081"/>
            </a:xfrm>
            <a:prstGeom prst="rect">
              <a:avLst/>
            </a:prstGeom>
          </p:spPr>
          <p:txBody>
            <a:bodyPr anchor="t" rtlCol="false" tIns="0" lIns="0" bIns="0" rIns="0">
              <a:spAutoFit/>
            </a:bodyPr>
            <a:lstStyle/>
            <a:p>
              <a:pPr algn="ctr">
                <a:lnSpc>
                  <a:spcPts val="4895"/>
                </a:lnSpc>
                <a:spcBef>
                  <a:spcPct val="0"/>
                </a:spcBef>
              </a:pPr>
              <a:r>
                <a:rPr lang="en-US" sz="3496">
                  <a:solidFill>
                    <a:srgbClr val="222222"/>
                  </a:solidFill>
                  <a:latin typeface="字由点字典黑 1 Bold"/>
                </a:rPr>
                <a:t>LLama3</a:t>
              </a:r>
            </a:p>
          </p:txBody>
        </p:sp>
        <p:sp>
          <p:nvSpPr>
            <p:cNvPr name="Freeform 19" id="19"/>
            <p:cNvSpPr/>
            <p:nvPr/>
          </p:nvSpPr>
          <p:spPr>
            <a:xfrm flipH="false" flipV="false" rot="0">
              <a:off x="6088751" y="3942373"/>
              <a:ext cx="3963255" cy="2473418"/>
            </a:xfrm>
            <a:custGeom>
              <a:avLst/>
              <a:gdLst/>
              <a:ahLst/>
              <a:cxnLst/>
              <a:rect r="r" b="b" t="t" l="l"/>
              <a:pathLst>
                <a:path h="2473418" w="3963255">
                  <a:moveTo>
                    <a:pt x="0" y="0"/>
                  </a:moveTo>
                  <a:lnTo>
                    <a:pt x="3963255" y="0"/>
                  </a:lnTo>
                  <a:lnTo>
                    <a:pt x="3963255" y="2473418"/>
                  </a:lnTo>
                  <a:lnTo>
                    <a:pt x="0" y="2473418"/>
                  </a:lnTo>
                  <a:lnTo>
                    <a:pt x="0" y="0"/>
                  </a:lnTo>
                  <a:close/>
                </a:path>
              </a:pathLst>
            </a:custGeom>
            <a:blipFill>
              <a:blip r:embed="rId12"/>
              <a:stretch>
                <a:fillRect l="0" t="0" r="0" b="0"/>
              </a:stretch>
            </a:blipFill>
          </p:spPr>
        </p:sp>
        <p:sp>
          <p:nvSpPr>
            <p:cNvPr name="TextBox 20" id="20"/>
            <p:cNvSpPr txBox="true"/>
            <p:nvPr/>
          </p:nvSpPr>
          <p:spPr>
            <a:xfrm rot="0">
              <a:off x="6929324" y="4731096"/>
              <a:ext cx="2282107" cy="768081"/>
            </a:xfrm>
            <a:prstGeom prst="rect">
              <a:avLst/>
            </a:prstGeom>
          </p:spPr>
          <p:txBody>
            <a:bodyPr anchor="t" rtlCol="false" tIns="0" lIns="0" bIns="0" rIns="0">
              <a:spAutoFit/>
            </a:bodyPr>
            <a:lstStyle/>
            <a:p>
              <a:pPr algn="ctr">
                <a:lnSpc>
                  <a:spcPts val="4895"/>
                </a:lnSpc>
                <a:spcBef>
                  <a:spcPct val="0"/>
                </a:spcBef>
              </a:pPr>
              <a:r>
                <a:rPr lang="en-US" sz="3496">
                  <a:solidFill>
                    <a:srgbClr val="222222"/>
                  </a:solidFill>
                  <a:latin typeface="字由点字典黑 1 Bold"/>
                </a:rPr>
                <a:t>Prompt</a:t>
              </a:r>
            </a:p>
          </p:txBody>
        </p:sp>
        <p:sp>
          <p:nvSpPr>
            <p:cNvPr name="Freeform 21" id="21"/>
            <p:cNvSpPr/>
            <p:nvPr/>
          </p:nvSpPr>
          <p:spPr>
            <a:xfrm flipH="false" flipV="false" rot="0">
              <a:off x="10424262" y="4828379"/>
              <a:ext cx="2855806" cy="606859"/>
            </a:xfrm>
            <a:custGeom>
              <a:avLst/>
              <a:gdLst/>
              <a:ahLst/>
              <a:cxnLst/>
              <a:rect r="r" b="b" t="t" l="l"/>
              <a:pathLst>
                <a:path h="606859" w="2855806">
                  <a:moveTo>
                    <a:pt x="0" y="0"/>
                  </a:moveTo>
                  <a:lnTo>
                    <a:pt x="2855806" y="0"/>
                  </a:lnTo>
                  <a:lnTo>
                    <a:pt x="2855806" y="606859"/>
                  </a:lnTo>
                  <a:lnTo>
                    <a:pt x="0" y="6068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5400000">
              <a:off x="7518829" y="3443555"/>
              <a:ext cx="1103098" cy="234408"/>
            </a:xfrm>
            <a:custGeom>
              <a:avLst/>
              <a:gdLst/>
              <a:ahLst/>
              <a:cxnLst/>
              <a:rect r="r" b="b" t="t" l="l"/>
              <a:pathLst>
                <a:path h="234408" w="1103098">
                  <a:moveTo>
                    <a:pt x="0" y="0"/>
                  </a:moveTo>
                  <a:lnTo>
                    <a:pt x="1103098" y="0"/>
                  </a:lnTo>
                  <a:lnTo>
                    <a:pt x="1103098" y="234409"/>
                  </a:lnTo>
                  <a:lnTo>
                    <a:pt x="0" y="2344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3" id="23"/>
            <p:cNvSpPr/>
            <p:nvPr/>
          </p:nvSpPr>
          <p:spPr>
            <a:xfrm flipH="false" flipV="false" rot="0">
              <a:off x="17149701" y="4828379"/>
              <a:ext cx="2855806" cy="606859"/>
            </a:xfrm>
            <a:custGeom>
              <a:avLst/>
              <a:gdLst/>
              <a:ahLst/>
              <a:cxnLst/>
              <a:rect r="r" b="b" t="t" l="l"/>
              <a:pathLst>
                <a:path h="606859" w="2855806">
                  <a:moveTo>
                    <a:pt x="0" y="0"/>
                  </a:moveTo>
                  <a:lnTo>
                    <a:pt x="2855806" y="0"/>
                  </a:lnTo>
                  <a:lnTo>
                    <a:pt x="2855806" y="606859"/>
                  </a:lnTo>
                  <a:lnTo>
                    <a:pt x="0" y="6068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4" id="24"/>
            <p:cNvSpPr txBox="true"/>
            <p:nvPr/>
          </p:nvSpPr>
          <p:spPr>
            <a:xfrm rot="0">
              <a:off x="20123541" y="4667157"/>
              <a:ext cx="2282107" cy="768081"/>
            </a:xfrm>
            <a:prstGeom prst="rect">
              <a:avLst/>
            </a:prstGeom>
          </p:spPr>
          <p:txBody>
            <a:bodyPr anchor="t" rtlCol="false" tIns="0" lIns="0" bIns="0" rIns="0">
              <a:spAutoFit/>
            </a:bodyPr>
            <a:lstStyle/>
            <a:p>
              <a:pPr algn="ctr">
                <a:lnSpc>
                  <a:spcPts val="4895"/>
                </a:lnSpc>
                <a:spcBef>
                  <a:spcPct val="0"/>
                </a:spcBef>
              </a:pPr>
              <a:r>
                <a:rPr lang="en-US" sz="3496">
                  <a:solidFill>
                    <a:srgbClr val="222222"/>
                  </a:solidFill>
                  <a:latin typeface="字由点字典黑 1 Bold"/>
                </a:rPr>
                <a:t>Output</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8762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405101"/>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After the user uploads and uploads pictures of the unfinished house and describes their decoration needs, AIstinct will analyze them and generate a picture that meets the user's needs. If the user chooses to generate a video, Aistinct will generate a 3D video of a room that meets the user's needs</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31425" y="3954128"/>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0102123" y="2513740"/>
            <a:ext cx="5370055" cy="5836545"/>
          </a:xfrm>
          <a:custGeom>
            <a:avLst/>
            <a:gdLst/>
            <a:ahLst/>
            <a:cxnLst/>
            <a:rect r="r" b="b" t="t" l="l"/>
            <a:pathLst>
              <a:path h="5836545" w="5370055">
                <a:moveTo>
                  <a:pt x="0" y="0"/>
                </a:moveTo>
                <a:lnTo>
                  <a:pt x="5370055" y="0"/>
                </a:lnTo>
                <a:lnTo>
                  <a:pt x="5370055" y="5836544"/>
                </a:lnTo>
                <a:lnTo>
                  <a:pt x="0" y="5836544"/>
                </a:lnTo>
                <a:lnTo>
                  <a:pt x="0" y="0"/>
                </a:lnTo>
                <a:close/>
              </a:path>
            </a:pathLst>
          </a:custGeom>
          <a:blipFill>
            <a:blip r:embed="rId10"/>
            <a:stretch>
              <a:fillRect l="0" t="0" r="0" b="0"/>
            </a:stretch>
          </a:blipFill>
        </p:spPr>
      </p:sp>
      <p:sp>
        <p:nvSpPr>
          <p:cNvPr name="TextBox 13" id="13"/>
          <p:cNvSpPr txBox="true"/>
          <p:nvPr/>
        </p:nvSpPr>
        <p:spPr>
          <a:xfrm rot="0">
            <a:off x="1464043" y="2371702"/>
            <a:ext cx="7212539" cy="1237952"/>
          </a:xfrm>
          <a:prstGeom prst="rect">
            <a:avLst/>
          </a:prstGeom>
        </p:spPr>
        <p:txBody>
          <a:bodyPr anchor="t" rtlCol="false" tIns="0" lIns="0" bIns="0" rIns="0">
            <a:spAutoFit/>
          </a:bodyPr>
          <a:lstStyle/>
          <a:p>
            <a:pPr algn="l">
              <a:lnSpc>
                <a:spcPts val="4800"/>
              </a:lnSpc>
            </a:pPr>
            <a:r>
              <a:rPr lang="en-US" sz="4000">
                <a:solidFill>
                  <a:srgbClr val="252525"/>
                </a:solidFill>
                <a:latin typeface="Arimo Bold"/>
              </a:rPr>
              <a:t>Interior design </a:t>
            </a:r>
          </a:p>
          <a:p>
            <a:pPr algn="l">
              <a:lnSpc>
                <a:spcPts val="4800"/>
              </a:lnSpc>
            </a:pPr>
            <a:r>
              <a:rPr lang="en-US" sz="4000">
                <a:solidFill>
                  <a:srgbClr val="252525"/>
                </a:solidFill>
                <a:latin typeface="Arimo Bold"/>
              </a:rPr>
              <a:t>with users’ image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8762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405101"/>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After the user uploads and uploads pictures of the unfinished house and describes their decoration needs, AIstinct will analyze them and generate a picture that meets the user's needs. If the user chooses to generate a video, Aistinct will generate a 3D video of a room that meets the user's needs</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31425" y="3954128"/>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348837" y="2038713"/>
            <a:ext cx="7304000" cy="7114803"/>
          </a:xfrm>
          <a:custGeom>
            <a:avLst/>
            <a:gdLst/>
            <a:ahLst/>
            <a:cxnLst/>
            <a:rect r="r" b="b" t="t" l="l"/>
            <a:pathLst>
              <a:path h="7114803" w="7304000">
                <a:moveTo>
                  <a:pt x="0" y="0"/>
                </a:moveTo>
                <a:lnTo>
                  <a:pt x="7304000" y="0"/>
                </a:lnTo>
                <a:lnTo>
                  <a:pt x="7304000" y="7114803"/>
                </a:lnTo>
                <a:lnTo>
                  <a:pt x="0" y="7114803"/>
                </a:lnTo>
                <a:lnTo>
                  <a:pt x="0" y="0"/>
                </a:lnTo>
                <a:close/>
              </a:path>
            </a:pathLst>
          </a:custGeom>
          <a:blipFill>
            <a:blip r:embed="rId10"/>
            <a:stretch>
              <a:fillRect l="0" t="0" r="-870" b="0"/>
            </a:stretch>
          </a:blipFill>
        </p:spPr>
      </p:sp>
      <p:sp>
        <p:nvSpPr>
          <p:cNvPr name="TextBox 13" id="13"/>
          <p:cNvSpPr txBox="true"/>
          <p:nvPr/>
        </p:nvSpPr>
        <p:spPr>
          <a:xfrm rot="0">
            <a:off x="1464043" y="2371702"/>
            <a:ext cx="7212539" cy="1237952"/>
          </a:xfrm>
          <a:prstGeom prst="rect">
            <a:avLst/>
          </a:prstGeom>
        </p:spPr>
        <p:txBody>
          <a:bodyPr anchor="t" rtlCol="false" tIns="0" lIns="0" bIns="0" rIns="0">
            <a:spAutoFit/>
          </a:bodyPr>
          <a:lstStyle/>
          <a:p>
            <a:pPr algn="l">
              <a:lnSpc>
                <a:spcPts val="4800"/>
              </a:lnSpc>
            </a:pPr>
            <a:r>
              <a:rPr lang="en-US" sz="4000">
                <a:solidFill>
                  <a:srgbClr val="252525"/>
                </a:solidFill>
                <a:latin typeface="Arimo Bold"/>
              </a:rPr>
              <a:t>Interior design </a:t>
            </a:r>
          </a:p>
          <a:p>
            <a:pPr algn="l">
              <a:lnSpc>
                <a:spcPts val="4800"/>
              </a:lnSpc>
            </a:pPr>
            <a:r>
              <a:rPr lang="en-US" sz="4000">
                <a:solidFill>
                  <a:srgbClr val="252525"/>
                </a:solidFill>
                <a:latin typeface="Arimo Bold"/>
              </a:rPr>
              <a:t>with users’ image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8762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405101"/>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After the user uploads and uploads pictures of the unfinished house and describes their decoration needs, AIstinct will analyze them and generate a picture that meets the user's needs. If the user chooses to generate a video, Aistinct will generate a 3D video of a room that meets the user's needs</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31425" y="3954128"/>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0798495" y="2304001"/>
            <a:ext cx="5078187" cy="5985358"/>
          </a:xfrm>
          <a:custGeom>
            <a:avLst/>
            <a:gdLst/>
            <a:ahLst/>
            <a:cxnLst/>
            <a:rect r="r" b="b" t="t" l="l"/>
            <a:pathLst>
              <a:path h="5985358" w="5078187">
                <a:moveTo>
                  <a:pt x="0" y="0"/>
                </a:moveTo>
                <a:lnTo>
                  <a:pt x="5078187" y="0"/>
                </a:lnTo>
                <a:lnTo>
                  <a:pt x="5078187" y="5985359"/>
                </a:lnTo>
                <a:lnTo>
                  <a:pt x="0" y="5985359"/>
                </a:lnTo>
                <a:lnTo>
                  <a:pt x="0" y="0"/>
                </a:lnTo>
                <a:close/>
              </a:path>
            </a:pathLst>
          </a:custGeom>
          <a:blipFill>
            <a:blip r:embed="rId10"/>
            <a:stretch>
              <a:fillRect l="0" t="0" r="0" b="0"/>
            </a:stretch>
          </a:blipFill>
        </p:spPr>
      </p:sp>
      <p:sp>
        <p:nvSpPr>
          <p:cNvPr name="TextBox 13" id="13"/>
          <p:cNvSpPr txBox="true"/>
          <p:nvPr/>
        </p:nvSpPr>
        <p:spPr>
          <a:xfrm rot="0">
            <a:off x="1464043" y="2371702"/>
            <a:ext cx="7212539" cy="1237952"/>
          </a:xfrm>
          <a:prstGeom prst="rect">
            <a:avLst/>
          </a:prstGeom>
        </p:spPr>
        <p:txBody>
          <a:bodyPr anchor="t" rtlCol="false" tIns="0" lIns="0" bIns="0" rIns="0">
            <a:spAutoFit/>
          </a:bodyPr>
          <a:lstStyle/>
          <a:p>
            <a:pPr algn="l">
              <a:lnSpc>
                <a:spcPts val="4800"/>
              </a:lnSpc>
            </a:pPr>
            <a:r>
              <a:rPr lang="en-US" sz="4000">
                <a:solidFill>
                  <a:srgbClr val="252525"/>
                </a:solidFill>
                <a:latin typeface="Arimo Bold"/>
              </a:rPr>
              <a:t>Interior design </a:t>
            </a:r>
          </a:p>
          <a:p>
            <a:pPr algn="l">
              <a:lnSpc>
                <a:spcPts val="4800"/>
              </a:lnSpc>
            </a:pPr>
            <a:r>
              <a:rPr lang="en-US" sz="4000">
                <a:solidFill>
                  <a:srgbClr val="252525"/>
                </a:solidFill>
                <a:latin typeface="Arimo Bold"/>
              </a:rPr>
              <a:t>with users’ image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8762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405101"/>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After the user uploads and uploads pictures of the unfinished house and describes their decoration needs, AIstinct will analyze them and generate a picture that meets the user's needs. If the user chooses to generate a video, Aistinct will generate a 3D video of a room that meets the user's needs</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31425" y="3954128"/>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144000" y="1986012"/>
            <a:ext cx="7887558" cy="7272288"/>
          </a:xfrm>
          <a:custGeom>
            <a:avLst/>
            <a:gdLst/>
            <a:ahLst/>
            <a:cxnLst/>
            <a:rect r="r" b="b" t="t" l="l"/>
            <a:pathLst>
              <a:path h="7272288" w="7887558">
                <a:moveTo>
                  <a:pt x="0" y="0"/>
                </a:moveTo>
                <a:lnTo>
                  <a:pt x="7887558" y="0"/>
                </a:lnTo>
                <a:lnTo>
                  <a:pt x="7887558" y="7272288"/>
                </a:lnTo>
                <a:lnTo>
                  <a:pt x="0" y="7272288"/>
                </a:lnTo>
                <a:lnTo>
                  <a:pt x="0" y="0"/>
                </a:lnTo>
                <a:close/>
              </a:path>
            </a:pathLst>
          </a:custGeom>
          <a:blipFill>
            <a:blip r:embed="rId10"/>
            <a:stretch>
              <a:fillRect l="0" t="0" r="0" b="0"/>
            </a:stretch>
          </a:blipFill>
        </p:spPr>
      </p:sp>
      <p:sp>
        <p:nvSpPr>
          <p:cNvPr name="TextBox 13" id="13"/>
          <p:cNvSpPr txBox="true"/>
          <p:nvPr/>
        </p:nvSpPr>
        <p:spPr>
          <a:xfrm rot="0">
            <a:off x="1464043" y="2371702"/>
            <a:ext cx="7212539" cy="1237952"/>
          </a:xfrm>
          <a:prstGeom prst="rect">
            <a:avLst/>
          </a:prstGeom>
        </p:spPr>
        <p:txBody>
          <a:bodyPr anchor="t" rtlCol="false" tIns="0" lIns="0" bIns="0" rIns="0">
            <a:spAutoFit/>
          </a:bodyPr>
          <a:lstStyle/>
          <a:p>
            <a:pPr algn="l">
              <a:lnSpc>
                <a:spcPts val="4800"/>
              </a:lnSpc>
            </a:pPr>
            <a:r>
              <a:rPr lang="en-US" sz="4000">
                <a:solidFill>
                  <a:srgbClr val="252525"/>
                </a:solidFill>
                <a:latin typeface="Arimo Bold"/>
              </a:rPr>
              <a:t>Interior design </a:t>
            </a:r>
          </a:p>
          <a:p>
            <a:pPr algn="l">
              <a:lnSpc>
                <a:spcPts val="4800"/>
              </a:lnSpc>
            </a:pPr>
            <a:r>
              <a:rPr lang="en-US" sz="4000">
                <a:solidFill>
                  <a:srgbClr val="252525"/>
                </a:solidFill>
                <a:latin typeface="Arimo Bold"/>
              </a:rPr>
              <a:t>with users’ image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052865"/>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7" id="7">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0" r="0" b="0"/>
          <a:stretch>
            <a:fillRect/>
          </a:stretch>
        </p:blipFill>
        <p:spPr>
          <a:xfrm flipH="false" flipV="false" rot="0">
            <a:off x="861980" y="1228126"/>
            <a:ext cx="16230600" cy="8183496"/>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912485" y="-892626"/>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47360" y="-3243781"/>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08964" y="887223"/>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08964" y="4348949"/>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If the user does not have a rough house image and wants to know the result of a certain type of room after decoration according to their imagination, the user can directly request AIstingct, and AIstingct will generate the decorated image they want. Of course! Users can also choose to generate videos for better viewing</a:t>
              </a:r>
            </a:p>
          </p:txBody>
        </p:sp>
      </p:grpSp>
      <p:sp>
        <p:nvSpPr>
          <p:cNvPr name="Freeform 9" id="9"/>
          <p:cNvSpPr/>
          <p:nvPr/>
        </p:nvSpPr>
        <p:spPr>
          <a:xfrm flipH="false" flipV="false" rot="0">
            <a:off x="16068261" y="8294132"/>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889509" y="-5206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08964" y="3897976"/>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144000" y="1982561"/>
            <a:ext cx="7326093" cy="7365909"/>
          </a:xfrm>
          <a:custGeom>
            <a:avLst/>
            <a:gdLst/>
            <a:ahLst/>
            <a:cxnLst/>
            <a:rect r="r" b="b" t="t" l="l"/>
            <a:pathLst>
              <a:path h="7365909" w="7326093">
                <a:moveTo>
                  <a:pt x="0" y="0"/>
                </a:moveTo>
                <a:lnTo>
                  <a:pt x="7326093" y="0"/>
                </a:lnTo>
                <a:lnTo>
                  <a:pt x="7326093" y="7365909"/>
                </a:lnTo>
                <a:lnTo>
                  <a:pt x="0" y="7365909"/>
                </a:lnTo>
                <a:lnTo>
                  <a:pt x="0" y="0"/>
                </a:lnTo>
                <a:close/>
              </a:path>
            </a:pathLst>
          </a:custGeom>
          <a:blipFill>
            <a:blip r:embed="rId10"/>
            <a:stretch>
              <a:fillRect l="0" t="0" r="0" b="0"/>
            </a:stretch>
          </a:blipFill>
        </p:spPr>
      </p:sp>
      <p:sp>
        <p:nvSpPr>
          <p:cNvPr name="TextBox 13" id="13"/>
          <p:cNvSpPr txBox="true"/>
          <p:nvPr/>
        </p:nvSpPr>
        <p:spPr>
          <a:xfrm rot="0">
            <a:off x="1441582" y="2315550"/>
            <a:ext cx="7212539" cy="1237952"/>
          </a:xfrm>
          <a:prstGeom prst="rect">
            <a:avLst/>
          </a:prstGeom>
        </p:spPr>
        <p:txBody>
          <a:bodyPr anchor="t" rtlCol="false" tIns="0" lIns="0" bIns="0" rIns="0">
            <a:spAutoFit/>
          </a:bodyPr>
          <a:lstStyle/>
          <a:p>
            <a:pPr algn="l">
              <a:lnSpc>
                <a:spcPts val="4800"/>
              </a:lnSpc>
            </a:pPr>
            <a:r>
              <a:rPr lang="en-US" sz="4000">
                <a:solidFill>
                  <a:srgbClr val="252525"/>
                </a:solidFill>
                <a:latin typeface="Arimo Bold"/>
              </a:rPr>
              <a:t>Interior design </a:t>
            </a:r>
          </a:p>
          <a:p>
            <a:pPr algn="l">
              <a:lnSpc>
                <a:spcPts val="4800"/>
              </a:lnSpc>
            </a:pPr>
            <a:r>
              <a:rPr lang="en-US" sz="4000">
                <a:solidFill>
                  <a:srgbClr val="252525"/>
                </a:solidFill>
                <a:latin typeface="Arimo Bold"/>
              </a:rPr>
              <a:t>without users’ image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912485" y="-892626"/>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47360" y="-3243781"/>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08964" y="887223"/>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08964" y="4348949"/>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If the user does not have a rough house image and wants to know the result of a certain type of room after decoration according to their imagination, the user can directly request AIstingct, and AIstingct will generate the decorated image they want. Of course! Users can also choose to generate videos for better viewing</a:t>
              </a:r>
            </a:p>
          </p:txBody>
        </p:sp>
      </p:grpSp>
      <p:sp>
        <p:nvSpPr>
          <p:cNvPr name="Freeform 9" id="9"/>
          <p:cNvSpPr/>
          <p:nvPr/>
        </p:nvSpPr>
        <p:spPr>
          <a:xfrm flipH="false" flipV="false" rot="0">
            <a:off x="16068261" y="8294132"/>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889509" y="-5206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08964" y="3897976"/>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352358" y="1982561"/>
            <a:ext cx="7032232" cy="7809274"/>
          </a:xfrm>
          <a:custGeom>
            <a:avLst/>
            <a:gdLst/>
            <a:ahLst/>
            <a:cxnLst/>
            <a:rect r="r" b="b" t="t" l="l"/>
            <a:pathLst>
              <a:path h="7809274" w="7032232">
                <a:moveTo>
                  <a:pt x="0" y="0"/>
                </a:moveTo>
                <a:lnTo>
                  <a:pt x="7032232" y="0"/>
                </a:lnTo>
                <a:lnTo>
                  <a:pt x="7032232" y="7809274"/>
                </a:lnTo>
                <a:lnTo>
                  <a:pt x="0" y="7809274"/>
                </a:lnTo>
                <a:lnTo>
                  <a:pt x="0" y="0"/>
                </a:lnTo>
                <a:close/>
              </a:path>
            </a:pathLst>
          </a:custGeom>
          <a:blipFill>
            <a:blip r:embed="rId10"/>
            <a:stretch>
              <a:fillRect l="0" t="-771" r="0" b="-771"/>
            </a:stretch>
          </a:blipFill>
        </p:spPr>
      </p:sp>
      <p:sp>
        <p:nvSpPr>
          <p:cNvPr name="TextBox 13" id="13"/>
          <p:cNvSpPr txBox="true"/>
          <p:nvPr/>
        </p:nvSpPr>
        <p:spPr>
          <a:xfrm rot="0">
            <a:off x="1441582" y="2315550"/>
            <a:ext cx="7212539" cy="1237952"/>
          </a:xfrm>
          <a:prstGeom prst="rect">
            <a:avLst/>
          </a:prstGeom>
        </p:spPr>
        <p:txBody>
          <a:bodyPr anchor="t" rtlCol="false" tIns="0" lIns="0" bIns="0" rIns="0">
            <a:spAutoFit/>
          </a:bodyPr>
          <a:lstStyle/>
          <a:p>
            <a:pPr algn="l">
              <a:lnSpc>
                <a:spcPts val="4800"/>
              </a:lnSpc>
            </a:pPr>
            <a:r>
              <a:rPr lang="en-US" sz="4000">
                <a:solidFill>
                  <a:srgbClr val="252525"/>
                </a:solidFill>
                <a:latin typeface="Arimo Bold"/>
              </a:rPr>
              <a:t>Interior design </a:t>
            </a:r>
          </a:p>
          <a:p>
            <a:pPr algn="l">
              <a:lnSpc>
                <a:spcPts val="4800"/>
              </a:lnSpc>
            </a:pPr>
            <a:r>
              <a:rPr lang="en-US" sz="4000">
                <a:solidFill>
                  <a:srgbClr val="252525"/>
                </a:solidFill>
                <a:latin typeface="Arimo Bold"/>
              </a:rPr>
              <a:t>without users’ image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052865"/>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7" id="7">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0" r="0" b="0"/>
          <a:stretch>
            <a:fillRect/>
          </a:stretch>
        </p:blipFill>
        <p:spPr>
          <a:xfrm flipH="false" flipV="false" rot="0">
            <a:off x="942112" y="1228126"/>
            <a:ext cx="16230600" cy="8183496"/>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2994149" y="-316414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531425" y="952900"/>
            <a:ext cx="15238950" cy="1657350"/>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SD Fine-tuned Dataset</a:t>
            </a:r>
          </a:p>
          <a:p>
            <a:pPr algn="l">
              <a:lnSpc>
                <a:spcPts val="4560"/>
              </a:lnSpc>
            </a:pPr>
          </a:p>
        </p:txBody>
      </p:sp>
      <p:sp>
        <p:nvSpPr>
          <p:cNvPr name="Freeform 6" id="6"/>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8848029" y="3012599"/>
            <a:ext cx="3324938" cy="6516211"/>
          </a:xfrm>
          <a:custGeom>
            <a:avLst/>
            <a:gdLst/>
            <a:ahLst/>
            <a:cxnLst/>
            <a:rect r="r" b="b" t="t" l="l"/>
            <a:pathLst>
              <a:path h="6516211" w="3324938">
                <a:moveTo>
                  <a:pt x="0" y="0"/>
                </a:moveTo>
                <a:lnTo>
                  <a:pt x="3324938" y="0"/>
                </a:lnTo>
                <a:lnTo>
                  <a:pt x="3324938" y="6516211"/>
                </a:lnTo>
                <a:lnTo>
                  <a:pt x="0" y="6516211"/>
                </a:lnTo>
                <a:lnTo>
                  <a:pt x="0" y="0"/>
                </a:lnTo>
                <a:close/>
              </a:path>
            </a:pathLst>
          </a:custGeom>
          <a:blipFill>
            <a:blip r:embed="rId9"/>
            <a:stretch>
              <a:fillRect l="0" t="0" r="0" b="0"/>
            </a:stretch>
          </a:blipFill>
        </p:spPr>
      </p:sp>
      <p:sp>
        <p:nvSpPr>
          <p:cNvPr name="Freeform 9" id="9"/>
          <p:cNvSpPr/>
          <p:nvPr/>
        </p:nvSpPr>
        <p:spPr>
          <a:xfrm flipH="false" flipV="false" rot="0">
            <a:off x="12473782" y="3012599"/>
            <a:ext cx="5162491" cy="6516211"/>
          </a:xfrm>
          <a:custGeom>
            <a:avLst/>
            <a:gdLst/>
            <a:ahLst/>
            <a:cxnLst/>
            <a:rect r="r" b="b" t="t" l="l"/>
            <a:pathLst>
              <a:path h="6516211" w="5162491">
                <a:moveTo>
                  <a:pt x="0" y="0"/>
                </a:moveTo>
                <a:lnTo>
                  <a:pt x="5162491" y="0"/>
                </a:lnTo>
                <a:lnTo>
                  <a:pt x="5162491" y="6516211"/>
                </a:lnTo>
                <a:lnTo>
                  <a:pt x="0" y="6516211"/>
                </a:lnTo>
                <a:lnTo>
                  <a:pt x="0" y="0"/>
                </a:lnTo>
                <a:close/>
              </a:path>
            </a:pathLst>
          </a:custGeom>
          <a:blipFill>
            <a:blip r:embed="rId10"/>
            <a:stretch>
              <a:fillRect l="0" t="0" r="0" b="0"/>
            </a:stretch>
          </a:blipFill>
        </p:spPr>
      </p:sp>
      <p:sp>
        <p:nvSpPr>
          <p:cNvPr name="TextBox 10" id="10"/>
          <p:cNvSpPr txBox="true"/>
          <p:nvPr/>
        </p:nvSpPr>
        <p:spPr>
          <a:xfrm rot="0">
            <a:off x="142276" y="2936399"/>
            <a:ext cx="8404938" cy="6080372"/>
          </a:xfrm>
          <a:prstGeom prst="rect">
            <a:avLst/>
          </a:prstGeom>
        </p:spPr>
        <p:txBody>
          <a:bodyPr anchor="t" rtlCol="false" tIns="0" lIns="0" bIns="0" rIns="0">
            <a:spAutoFit/>
          </a:bodyPr>
          <a:lstStyle/>
          <a:p>
            <a:pPr algn="just">
              <a:lnSpc>
                <a:spcPts val="4393"/>
              </a:lnSpc>
            </a:pPr>
            <a:r>
              <a:rPr lang="en-US" sz="3183">
                <a:solidFill>
                  <a:srgbClr val="252525"/>
                </a:solidFill>
                <a:latin typeface="Arimo"/>
              </a:rPr>
              <a:t> </a:t>
            </a:r>
            <a:r>
              <a:rPr lang="en-US" sz="3183">
                <a:solidFill>
                  <a:srgbClr val="252525"/>
                </a:solidFill>
                <a:latin typeface="Arimo Bold"/>
              </a:rPr>
              <a:t>1. Construction Method and Source:</a:t>
            </a:r>
          </a:p>
          <a:p>
            <a:pPr algn="just">
              <a:lnSpc>
                <a:spcPts val="4393"/>
              </a:lnSpc>
            </a:pPr>
            <a:r>
              <a:rPr lang="en-US" sz="3183">
                <a:solidFill>
                  <a:srgbClr val="252525"/>
                </a:solidFill>
                <a:latin typeface="Arimo"/>
              </a:rPr>
              <a:t>   - Sourced from several</a:t>
            </a:r>
            <a:r>
              <a:rPr lang="en-US" sz="3183">
                <a:solidFill>
                  <a:srgbClr val="252525"/>
                </a:solidFill>
                <a:latin typeface="Arimo"/>
              </a:rPr>
              <a:t> mainstream websites</a:t>
            </a:r>
            <a:r>
              <a:rPr lang="en-US" sz="3183">
                <a:solidFill>
                  <a:srgbClr val="252525"/>
                </a:solidFill>
                <a:latin typeface="Arimo"/>
              </a:rPr>
              <a:t> </a:t>
            </a:r>
          </a:p>
          <a:p>
            <a:pPr algn="just">
              <a:lnSpc>
                <a:spcPts val="4393"/>
              </a:lnSpc>
            </a:pPr>
            <a:r>
              <a:rPr lang="en-US" sz="3183">
                <a:solidFill>
                  <a:srgbClr val="252525"/>
                </a:solidFill>
                <a:latin typeface="Arimo"/>
              </a:rPr>
              <a:t>     </a:t>
            </a:r>
            <a:r>
              <a:rPr lang="en-US" sz="3183">
                <a:solidFill>
                  <a:srgbClr val="252525"/>
                </a:solidFill>
                <a:latin typeface="Arimo"/>
              </a:rPr>
              <a:t>dedicated to professional interior design.</a:t>
            </a:r>
          </a:p>
          <a:p>
            <a:pPr algn="just">
              <a:lnSpc>
                <a:spcPts val="4393"/>
              </a:lnSpc>
            </a:pPr>
            <a:r>
              <a:rPr lang="en-US" sz="3183">
                <a:solidFill>
                  <a:srgbClr val="252525"/>
                </a:solidFill>
                <a:latin typeface="Arimo"/>
              </a:rPr>
              <a:t>   - By web </a:t>
            </a:r>
            <a:r>
              <a:rPr lang="en-US" sz="3183">
                <a:solidFill>
                  <a:srgbClr val="252525"/>
                </a:solidFill>
                <a:latin typeface="Arimo"/>
              </a:rPr>
              <a:t>scraping</a:t>
            </a:r>
            <a:r>
              <a:rPr lang="en-US" sz="3183">
                <a:solidFill>
                  <a:srgbClr val="252525"/>
                </a:solidFill>
                <a:latin typeface="Arimo"/>
              </a:rPr>
              <a:t> and</a:t>
            </a:r>
            <a:r>
              <a:rPr lang="en-US" sz="3183">
                <a:solidFill>
                  <a:srgbClr val="252525"/>
                </a:solidFill>
                <a:latin typeface="Arimo"/>
              </a:rPr>
              <a:t> manual collection</a:t>
            </a:r>
            <a:r>
              <a:rPr lang="en-US" sz="3183">
                <a:solidFill>
                  <a:srgbClr val="252525"/>
                </a:solidFill>
                <a:latin typeface="Arimo"/>
              </a:rPr>
              <a:t>.</a:t>
            </a:r>
          </a:p>
          <a:p>
            <a:pPr algn="just">
              <a:lnSpc>
                <a:spcPts val="4393"/>
              </a:lnSpc>
            </a:pPr>
          </a:p>
          <a:p>
            <a:pPr algn="just">
              <a:lnSpc>
                <a:spcPts val="4393"/>
              </a:lnSpc>
            </a:pPr>
            <a:r>
              <a:rPr lang="en-US" sz="3183">
                <a:solidFill>
                  <a:srgbClr val="252525"/>
                </a:solidFill>
                <a:latin typeface="Arimo Bold"/>
              </a:rPr>
              <a:t>2. Dataset Scale:</a:t>
            </a:r>
          </a:p>
          <a:p>
            <a:pPr algn="just">
              <a:lnSpc>
                <a:spcPts val="4393"/>
              </a:lnSpc>
            </a:pPr>
            <a:r>
              <a:rPr lang="en-US" sz="3183">
                <a:solidFill>
                  <a:srgbClr val="252525"/>
                </a:solidFill>
                <a:latin typeface="Arimo"/>
              </a:rPr>
              <a:t>   -</a:t>
            </a:r>
            <a:r>
              <a:rPr lang="en-US" sz="3183">
                <a:solidFill>
                  <a:srgbClr val="252525"/>
                </a:solidFill>
                <a:latin typeface="Arimo"/>
              </a:rPr>
              <a:t> over 10,000</a:t>
            </a:r>
            <a:r>
              <a:rPr lang="en-US" sz="3183">
                <a:solidFill>
                  <a:srgbClr val="252525"/>
                </a:solidFill>
                <a:latin typeface="Arimo"/>
              </a:rPr>
              <a:t> high-quality images</a:t>
            </a:r>
          </a:p>
          <a:p>
            <a:pPr algn="just">
              <a:lnSpc>
                <a:spcPts val="4393"/>
              </a:lnSpc>
            </a:pPr>
          </a:p>
          <a:p>
            <a:pPr algn="just">
              <a:lnSpc>
                <a:spcPts val="4393"/>
              </a:lnSpc>
            </a:pPr>
            <a:r>
              <a:rPr lang="en-US" sz="3183">
                <a:solidFill>
                  <a:srgbClr val="252525"/>
                </a:solidFill>
                <a:latin typeface="Arimo Bold"/>
              </a:rPr>
              <a:t>3. Labeling Method:</a:t>
            </a:r>
          </a:p>
          <a:p>
            <a:pPr algn="just">
              <a:lnSpc>
                <a:spcPts val="4393"/>
              </a:lnSpc>
            </a:pPr>
            <a:r>
              <a:rPr lang="en-US" sz="3183">
                <a:solidFill>
                  <a:srgbClr val="252525"/>
                </a:solidFill>
                <a:latin typeface="Arimo"/>
              </a:rPr>
              <a:t>   - Using the </a:t>
            </a:r>
            <a:r>
              <a:rPr lang="en-US" sz="3183">
                <a:solidFill>
                  <a:srgbClr val="252525"/>
                </a:solidFill>
                <a:latin typeface="Arimo"/>
              </a:rPr>
              <a:t>BLIP model</a:t>
            </a:r>
            <a:r>
              <a:rPr lang="en-US" sz="3183">
                <a:solidFill>
                  <a:srgbClr val="252525"/>
                </a:solidFill>
                <a:latin typeface="Arimo"/>
              </a:rPr>
              <a:t> for reverse inference</a:t>
            </a:r>
          </a:p>
          <a:p>
            <a:pPr algn="just">
              <a:lnSpc>
                <a:spcPts val="4393"/>
              </a:lnSpc>
              <a:spcBef>
                <a:spcPct val="0"/>
              </a:spcBef>
            </a:pPr>
            <a:r>
              <a:rPr lang="en-US" sz="3183">
                <a:solidFill>
                  <a:srgbClr val="252525"/>
                </a:solidFill>
                <a:latin typeface="Arimo"/>
              </a:rPr>
              <a:t>      and employing </a:t>
            </a:r>
            <a:r>
              <a:rPr lang="en-US" sz="3183">
                <a:solidFill>
                  <a:srgbClr val="252525"/>
                </a:solidFill>
                <a:latin typeface="Arimo"/>
              </a:rPr>
              <a:t>manual screening</a:t>
            </a:r>
            <a:r>
              <a:rPr lang="en-US" sz="3183">
                <a:solidFill>
                  <a:srgbClr val="252525"/>
                </a:solidFill>
                <a:latin typeface="Arimo"/>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1796925" y="-3100699"/>
            <a:ext cx="23413334" cy="16302070"/>
          </a:xfrm>
          <a:custGeom>
            <a:avLst/>
            <a:gdLst/>
            <a:ahLst/>
            <a:cxnLst/>
            <a:rect r="r" b="b" t="t" l="l"/>
            <a:pathLst>
              <a:path h="16302070" w="23413334">
                <a:moveTo>
                  <a:pt x="0" y="0"/>
                </a:moveTo>
                <a:lnTo>
                  <a:pt x="23413334" y="0"/>
                </a:lnTo>
                <a:lnTo>
                  <a:pt x="23413334" y="16302070"/>
                </a:lnTo>
                <a:lnTo>
                  <a:pt x="0" y="163020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88920" y="-985604"/>
            <a:ext cx="16546606" cy="10641182"/>
          </a:xfrm>
          <a:custGeom>
            <a:avLst/>
            <a:gdLst/>
            <a:ahLst/>
            <a:cxnLst/>
            <a:rect r="r" b="b" t="t" l="l"/>
            <a:pathLst>
              <a:path h="10641182" w="16546606">
                <a:moveTo>
                  <a:pt x="0" y="0"/>
                </a:moveTo>
                <a:lnTo>
                  <a:pt x="16546606" y="0"/>
                </a:lnTo>
                <a:lnTo>
                  <a:pt x="16546606" y="10641182"/>
                </a:lnTo>
                <a:lnTo>
                  <a:pt x="0" y="10641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6090758" y="8350284"/>
            <a:ext cx="1541622" cy="1410654"/>
          </a:xfrm>
          <a:custGeom>
            <a:avLst/>
            <a:gdLst/>
            <a:ahLst/>
            <a:cxnLst/>
            <a:rect r="r" b="b" t="t" l="l"/>
            <a:pathLst>
              <a:path h="1410654" w="1541622">
                <a:moveTo>
                  <a:pt x="0" y="0"/>
                </a:moveTo>
                <a:lnTo>
                  <a:pt x="1541622" y="0"/>
                </a:lnTo>
                <a:lnTo>
                  <a:pt x="1541622" y="1410654"/>
                </a:lnTo>
                <a:lnTo>
                  <a:pt x="0" y="14106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457200" y="-84338"/>
            <a:ext cx="1724400" cy="5144078"/>
          </a:xfrm>
          <a:custGeom>
            <a:avLst/>
            <a:gdLst/>
            <a:ahLst/>
            <a:cxnLst/>
            <a:rect r="r" b="b" t="t" l="l"/>
            <a:pathLst>
              <a:path h="5144078" w="1724400">
                <a:moveTo>
                  <a:pt x="0" y="0"/>
                </a:moveTo>
                <a:lnTo>
                  <a:pt x="1724400" y="0"/>
                </a:lnTo>
                <a:lnTo>
                  <a:pt x="1724400" y="5144078"/>
                </a:lnTo>
                <a:lnTo>
                  <a:pt x="0" y="51440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0" y="3449270"/>
            <a:ext cx="23299597" cy="4778111"/>
          </a:xfrm>
          <a:custGeom>
            <a:avLst/>
            <a:gdLst/>
            <a:ahLst/>
            <a:cxnLst/>
            <a:rect r="r" b="b" t="t" l="l"/>
            <a:pathLst>
              <a:path h="4778111" w="23299597">
                <a:moveTo>
                  <a:pt x="0" y="0"/>
                </a:moveTo>
                <a:lnTo>
                  <a:pt x="23299597" y="0"/>
                </a:lnTo>
                <a:lnTo>
                  <a:pt x="23299597" y="4778111"/>
                </a:lnTo>
                <a:lnTo>
                  <a:pt x="0" y="4778111"/>
                </a:lnTo>
                <a:lnTo>
                  <a:pt x="0" y="0"/>
                </a:lnTo>
                <a:close/>
              </a:path>
            </a:pathLst>
          </a:custGeom>
          <a:blipFill>
            <a:blip r:embed="rId11"/>
            <a:stretch>
              <a:fillRect l="-2026" t="0" r="-4505" b="0"/>
            </a:stretch>
          </a:blipFill>
        </p:spPr>
      </p:sp>
      <p:sp>
        <p:nvSpPr>
          <p:cNvPr name="TextBox 7" id="7"/>
          <p:cNvSpPr txBox="true"/>
          <p:nvPr/>
        </p:nvSpPr>
        <p:spPr>
          <a:xfrm rot="0">
            <a:off x="534313" y="869633"/>
            <a:ext cx="17219374"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Schedule and Completion Status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994149" y="-316414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26702" y="1604204"/>
            <a:ext cx="2442740" cy="2093930"/>
          </a:xfrm>
          <a:custGeom>
            <a:avLst/>
            <a:gdLst/>
            <a:ahLst/>
            <a:cxnLst/>
            <a:rect r="r" b="b" t="t" l="l"/>
            <a:pathLst>
              <a:path h="2093930" w="2442740">
                <a:moveTo>
                  <a:pt x="0" y="0"/>
                </a:moveTo>
                <a:lnTo>
                  <a:pt x="2442739" y="0"/>
                </a:lnTo>
                <a:lnTo>
                  <a:pt x="2442739" y="2093930"/>
                </a:lnTo>
                <a:lnTo>
                  <a:pt x="0" y="2093930"/>
                </a:lnTo>
                <a:lnTo>
                  <a:pt x="0" y="0"/>
                </a:lnTo>
                <a:close/>
              </a:path>
            </a:pathLst>
          </a:custGeom>
          <a:blipFill>
            <a:blip r:embed="rId4"/>
            <a:stretch>
              <a:fillRect l="0" t="-8329" r="0" b="-8329"/>
            </a:stretch>
          </a:blipFill>
          <a:ln cap="sq">
            <a:noFill/>
            <a:prstDash val="solid"/>
            <a:miter/>
          </a:ln>
        </p:spPr>
      </p:sp>
      <p:sp>
        <p:nvSpPr>
          <p:cNvPr name="TextBox 4" id="4"/>
          <p:cNvSpPr txBox="true"/>
          <p:nvPr/>
        </p:nvSpPr>
        <p:spPr>
          <a:xfrm rot="0">
            <a:off x="419760" y="186121"/>
            <a:ext cx="15238950" cy="1085813"/>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Model Constracting</a:t>
            </a:r>
          </a:p>
        </p:txBody>
      </p:sp>
      <p:sp>
        <p:nvSpPr>
          <p:cNvPr name="Freeform 5" id="5"/>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527257" y="4496908"/>
            <a:ext cx="3015816" cy="2010544"/>
          </a:xfrm>
          <a:custGeom>
            <a:avLst/>
            <a:gdLst/>
            <a:ahLst/>
            <a:cxnLst/>
            <a:rect r="r" b="b" t="t" l="l"/>
            <a:pathLst>
              <a:path h="2010544" w="3015816">
                <a:moveTo>
                  <a:pt x="0" y="0"/>
                </a:moveTo>
                <a:lnTo>
                  <a:pt x="3015816" y="0"/>
                </a:lnTo>
                <a:lnTo>
                  <a:pt x="3015816" y="2010544"/>
                </a:lnTo>
                <a:lnTo>
                  <a:pt x="0" y="2010544"/>
                </a:lnTo>
                <a:lnTo>
                  <a:pt x="0" y="0"/>
                </a:lnTo>
                <a:close/>
              </a:path>
            </a:pathLst>
          </a:custGeom>
          <a:blipFill>
            <a:blip r:embed="rId7"/>
            <a:stretch>
              <a:fillRect l="0" t="0" r="0" b="0"/>
            </a:stretch>
          </a:blipFill>
        </p:spPr>
      </p:sp>
      <p:sp>
        <p:nvSpPr>
          <p:cNvPr name="Freeform 7" id="7"/>
          <p:cNvSpPr/>
          <p:nvPr/>
        </p:nvSpPr>
        <p:spPr>
          <a:xfrm flipH="false" flipV="false" rot="0">
            <a:off x="5489491" y="4469903"/>
            <a:ext cx="2644025" cy="2064554"/>
          </a:xfrm>
          <a:custGeom>
            <a:avLst/>
            <a:gdLst/>
            <a:ahLst/>
            <a:cxnLst/>
            <a:rect r="r" b="b" t="t" l="l"/>
            <a:pathLst>
              <a:path h="2064554" w="2644025">
                <a:moveTo>
                  <a:pt x="0" y="0"/>
                </a:moveTo>
                <a:lnTo>
                  <a:pt x="2644025" y="0"/>
                </a:lnTo>
                <a:lnTo>
                  <a:pt x="2644025" y="2064554"/>
                </a:lnTo>
                <a:lnTo>
                  <a:pt x="0" y="2064554"/>
                </a:lnTo>
                <a:lnTo>
                  <a:pt x="0" y="0"/>
                </a:lnTo>
                <a:close/>
              </a:path>
            </a:pathLst>
          </a:custGeom>
          <a:blipFill>
            <a:blip r:embed="rId8"/>
            <a:stretch>
              <a:fillRect l="-6546" t="-22346" r="-3471" b="-18551"/>
            </a:stretch>
          </a:blipFill>
        </p:spPr>
      </p:sp>
      <p:sp>
        <p:nvSpPr>
          <p:cNvPr name="Freeform 8" id="8"/>
          <p:cNvSpPr/>
          <p:nvPr/>
        </p:nvSpPr>
        <p:spPr>
          <a:xfrm flipH="false" flipV="false" rot="0">
            <a:off x="10242813" y="4434644"/>
            <a:ext cx="2239077" cy="2239077"/>
          </a:xfrm>
          <a:custGeom>
            <a:avLst/>
            <a:gdLst/>
            <a:ahLst/>
            <a:cxnLst/>
            <a:rect r="r" b="b" t="t" l="l"/>
            <a:pathLst>
              <a:path h="2239077" w="2239077">
                <a:moveTo>
                  <a:pt x="0" y="0"/>
                </a:moveTo>
                <a:lnTo>
                  <a:pt x="2239077" y="0"/>
                </a:lnTo>
                <a:lnTo>
                  <a:pt x="2239077" y="2239077"/>
                </a:lnTo>
                <a:lnTo>
                  <a:pt x="0" y="2239077"/>
                </a:lnTo>
                <a:lnTo>
                  <a:pt x="0" y="0"/>
                </a:lnTo>
                <a:close/>
              </a:path>
            </a:pathLst>
          </a:custGeom>
          <a:blipFill>
            <a:blip r:embed="rId9"/>
            <a:stretch>
              <a:fillRect l="0" t="0" r="0" b="0"/>
            </a:stretch>
          </a:blipFill>
        </p:spPr>
      </p:sp>
      <p:sp>
        <p:nvSpPr>
          <p:cNvPr name="Freeform 9" id="9"/>
          <p:cNvSpPr/>
          <p:nvPr/>
        </p:nvSpPr>
        <p:spPr>
          <a:xfrm flipH="false" flipV="false" rot="0">
            <a:off x="15106692" y="6172200"/>
            <a:ext cx="4152550" cy="4114800"/>
          </a:xfrm>
          <a:custGeom>
            <a:avLst/>
            <a:gdLst/>
            <a:ahLst/>
            <a:cxnLst/>
            <a:rect r="r" b="b" t="t" l="l"/>
            <a:pathLst>
              <a:path h="4114800" w="4152550">
                <a:moveTo>
                  <a:pt x="0" y="0"/>
                </a:moveTo>
                <a:lnTo>
                  <a:pt x="4152550" y="0"/>
                </a:lnTo>
                <a:lnTo>
                  <a:pt x="41525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5400000">
            <a:off x="10874285" y="3657352"/>
            <a:ext cx="1024795" cy="217769"/>
          </a:xfrm>
          <a:custGeom>
            <a:avLst/>
            <a:gdLst/>
            <a:ahLst/>
            <a:cxnLst/>
            <a:rect r="r" b="b" t="t" l="l"/>
            <a:pathLst>
              <a:path h="217769" w="1024795">
                <a:moveTo>
                  <a:pt x="0" y="0"/>
                </a:moveTo>
                <a:lnTo>
                  <a:pt x="1024794" y="0"/>
                </a:lnTo>
                <a:lnTo>
                  <a:pt x="1024794" y="217769"/>
                </a:lnTo>
                <a:lnTo>
                  <a:pt x="0" y="21776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5400000">
            <a:off x="10872048" y="7256065"/>
            <a:ext cx="1082752" cy="230085"/>
          </a:xfrm>
          <a:custGeom>
            <a:avLst/>
            <a:gdLst/>
            <a:ahLst/>
            <a:cxnLst/>
            <a:rect r="r" b="b" t="t" l="l"/>
            <a:pathLst>
              <a:path h="230085" w="1082752">
                <a:moveTo>
                  <a:pt x="0" y="0"/>
                </a:moveTo>
                <a:lnTo>
                  <a:pt x="1082752" y="0"/>
                </a:lnTo>
                <a:lnTo>
                  <a:pt x="1082752" y="230085"/>
                </a:lnTo>
                <a:lnTo>
                  <a:pt x="0" y="2300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4894341" y="4685842"/>
            <a:ext cx="1736682" cy="1736682"/>
          </a:xfrm>
          <a:custGeom>
            <a:avLst/>
            <a:gdLst/>
            <a:ahLst/>
            <a:cxnLst/>
            <a:rect r="r" b="b" t="t" l="l"/>
            <a:pathLst>
              <a:path h="1736682" w="1736682">
                <a:moveTo>
                  <a:pt x="0" y="0"/>
                </a:moveTo>
                <a:lnTo>
                  <a:pt x="1736682" y="0"/>
                </a:lnTo>
                <a:lnTo>
                  <a:pt x="1736682" y="1736682"/>
                </a:lnTo>
                <a:lnTo>
                  <a:pt x="0" y="173668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7109139" y="4785134"/>
            <a:ext cx="3983716" cy="438785"/>
          </a:xfrm>
          <a:prstGeom prst="rect">
            <a:avLst/>
          </a:prstGeom>
        </p:spPr>
        <p:txBody>
          <a:bodyPr anchor="t" rtlCol="false" tIns="0" lIns="0" bIns="0" rIns="0">
            <a:spAutoFit/>
          </a:bodyPr>
          <a:lstStyle/>
          <a:p>
            <a:pPr algn="ctr">
              <a:lnSpc>
                <a:spcPts val="3640"/>
              </a:lnSpc>
              <a:spcBef>
                <a:spcPct val="0"/>
              </a:spcBef>
            </a:pPr>
            <a:r>
              <a:rPr lang="en-US" sz="2600">
                <a:solidFill>
                  <a:srgbClr val="222222"/>
                </a:solidFill>
                <a:latin typeface="字由点字典黑 1 Bold"/>
              </a:rPr>
              <a:t>LLM</a:t>
            </a:r>
          </a:p>
        </p:txBody>
      </p:sp>
      <p:sp>
        <p:nvSpPr>
          <p:cNvPr name="Freeform 14" id="14"/>
          <p:cNvSpPr/>
          <p:nvPr/>
        </p:nvSpPr>
        <p:spPr>
          <a:xfrm flipH="false" flipV="false" rot="0">
            <a:off x="12737308" y="5363183"/>
            <a:ext cx="1797642" cy="381999"/>
          </a:xfrm>
          <a:custGeom>
            <a:avLst/>
            <a:gdLst/>
            <a:ahLst/>
            <a:cxnLst/>
            <a:rect r="r" b="b" t="t" l="l"/>
            <a:pathLst>
              <a:path h="381999" w="1797642">
                <a:moveTo>
                  <a:pt x="0" y="0"/>
                </a:moveTo>
                <a:lnTo>
                  <a:pt x="1797642" y="0"/>
                </a:lnTo>
                <a:lnTo>
                  <a:pt x="1797642" y="381999"/>
                </a:lnTo>
                <a:lnTo>
                  <a:pt x="0" y="3819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8289344" y="5363183"/>
            <a:ext cx="1797642" cy="381999"/>
          </a:xfrm>
          <a:custGeom>
            <a:avLst/>
            <a:gdLst/>
            <a:ahLst/>
            <a:cxnLst/>
            <a:rect r="r" b="b" t="t" l="l"/>
            <a:pathLst>
              <a:path h="381999" w="1797642">
                <a:moveTo>
                  <a:pt x="0" y="0"/>
                </a:moveTo>
                <a:lnTo>
                  <a:pt x="1797641" y="0"/>
                </a:lnTo>
                <a:lnTo>
                  <a:pt x="1797641" y="381999"/>
                </a:lnTo>
                <a:lnTo>
                  <a:pt x="0" y="3819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3617461" y="5320161"/>
            <a:ext cx="1797642" cy="381999"/>
          </a:xfrm>
          <a:custGeom>
            <a:avLst/>
            <a:gdLst/>
            <a:ahLst/>
            <a:cxnLst/>
            <a:rect r="r" b="b" t="t" l="l"/>
            <a:pathLst>
              <a:path h="381999" w="1797642">
                <a:moveTo>
                  <a:pt x="0" y="0"/>
                </a:moveTo>
                <a:lnTo>
                  <a:pt x="1797642" y="0"/>
                </a:lnTo>
                <a:lnTo>
                  <a:pt x="1797642" y="381999"/>
                </a:lnTo>
                <a:lnTo>
                  <a:pt x="0" y="3819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8740841" y="2542284"/>
            <a:ext cx="1024795" cy="217769"/>
          </a:xfrm>
          <a:custGeom>
            <a:avLst/>
            <a:gdLst/>
            <a:ahLst/>
            <a:cxnLst/>
            <a:rect r="r" b="b" t="t" l="l"/>
            <a:pathLst>
              <a:path h="217769" w="1024795">
                <a:moveTo>
                  <a:pt x="0" y="0"/>
                </a:moveTo>
                <a:lnTo>
                  <a:pt x="1024795" y="0"/>
                </a:lnTo>
                <a:lnTo>
                  <a:pt x="1024795" y="217769"/>
                </a:lnTo>
                <a:lnTo>
                  <a:pt x="0" y="21776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126702" y="7469563"/>
            <a:ext cx="2614140" cy="1934463"/>
          </a:xfrm>
          <a:custGeom>
            <a:avLst/>
            <a:gdLst/>
            <a:ahLst/>
            <a:cxnLst/>
            <a:rect r="r" b="b" t="t" l="l"/>
            <a:pathLst>
              <a:path h="1934463" w="2614140">
                <a:moveTo>
                  <a:pt x="0" y="0"/>
                </a:moveTo>
                <a:lnTo>
                  <a:pt x="2614139" y="0"/>
                </a:lnTo>
                <a:lnTo>
                  <a:pt x="2614139" y="1934464"/>
                </a:lnTo>
                <a:lnTo>
                  <a:pt x="0" y="1934464"/>
                </a:lnTo>
                <a:lnTo>
                  <a:pt x="0" y="0"/>
                </a:lnTo>
                <a:close/>
              </a:path>
            </a:pathLst>
          </a:custGeom>
          <a:blipFill>
            <a:blip r:embed="rId16"/>
            <a:stretch>
              <a:fillRect l="0" t="0" r="0" b="0"/>
            </a:stretch>
          </a:blipFill>
        </p:spPr>
      </p:sp>
      <p:sp>
        <p:nvSpPr>
          <p:cNvPr name="TextBox 19" id="19"/>
          <p:cNvSpPr txBox="true"/>
          <p:nvPr/>
        </p:nvSpPr>
        <p:spPr>
          <a:xfrm rot="0">
            <a:off x="9765636" y="7998208"/>
            <a:ext cx="3302248" cy="592729"/>
          </a:xfrm>
          <a:prstGeom prst="rect">
            <a:avLst/>
          </a:prstGeom>
        </p:spPr>
        <p:txBody>
          <a:bodyPr anchor="t" rtlCol="false" tIns="0" lIns="0" bIns="0" rIns="0">
            <a:spAutoFit/>
          </a:bodyPr>
          <a:lstStyle/>
          <a:p>
            <a:pPr algn="ctr">
              <a:lnSpc>
                <a:spcPts val="4895"/>
              </a:lnSpc>
              <a:spcBef>
                <a:spcPct val="0"/>
              </a:spcBef>
            </a:pPr>
            <a:r>
              <a:rPr lang="en-US" sz="3496">
                <a:solidFill>
                  <a:srgbClr val="222222"/>
                </a:solidFill>
                <a:latin typeface="字由点字典黑 1 Bold"/>
              </a:rPr>
              <a:t>LoRA</a:t>
            </a:r>
          </a:p>
        </p:txBody>
      </p:sp>
      <p:sp>
        <p:nvSpPr>
          <p:cNvPr name="Freeform 20" id="20"/>
          <p:cNvSpPr/>
          <p:nvPr/>
        </p:nvSpPr>
        <p:spPr>
          <a:xfrm flipH="false" flipV="false" rot="0">
            <a:off x="9253238" y="8219026"/>
            <a:ext cx="1024795" cy="217769"/>
          </a:xfrm>
          <a:custGeom>
            <a:avLst/>
            <a:gdLst/>
            <a:ahLst/>
            <a:cxnLst/>
            <a:rect r="r" b="b" t="t" l="l"/>
            <a:pathLst>
              <a:path h="217769" w="1024795">
                <a:moveTo>
                  <a:pt x="0" y="0"/>
                </a:moveTo>
                <a:lnTo>
                  <a:pt x="1024795" y="0"/>
                </a:lnTo>
                <a:lnTo>
                  <a:pt x="1024795" y="217769"/>
                </a:lnTo>
                <a:lnTo>
                  <a:pt x="0" y="21776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1" id="21"/>
          <p:cNvSpPr txBox="true"/>
          <p:nvPr/>
        </p:nvSpPr>
        <p:spPr>
          <a:xfrm rot="0">
            <a:off x="9765636" y="2096742"/>
            <a:ext cx="3242092" cy="1051703"/>
          </a:xfrm>
          <a:prstGeom prst="rect">
            <a:avLst/>
          </a:prstGeom>
        </p:spPr>
        <p:txBody>
          <a:bodyPr anchor="t" rtlCol="false" tIns="0" lIns="0" bIns="0" rIns="0">
            <a:spAutoFit/>
          </a:bodyPr>
          <a:lstStyle/>
          <a:p>
            <a:pPr algn="ctr">
              <a:lnSpc>
                <a:spcPts val="4267"/>
              </a:lnSpc>
            </a:pPr>
            <a:r>
              <a:rPr lang="en-US" sz="3048">
                <a:solidFill>
                  <a:srgbClr val="222222"/>
                </a:solidFill>
                <a:latin typeface="字由点字典黑 1 Bold"/>
              </a:rPr>
              <a:t>Interior design</a:t>
            </a:r>
          </a:p>
          <a:p>
            <a:pPr algn="ctr">
              <a:lnSpc>
                <a:spcPts val="4267"/>
              </a:lnSpc>
              <a:spcBef>
                <a:spcPct val="0"/>
              </a:spcBef>
            </a:pPr>
            <a:r>
              <a:rPr lang="en-US" sz="3048">
                <a:solidFill>
                  <a:srgbClr val="222222"/>
                </a:solidFill>
                <a:latin typeface="字由点字典黑 1 Bold"/>
              </a:rPr>
              <a:t> diffusion model</a:t>
            </a:r>
          </a:p>
        </p:txBody>
      </p:sp>
      <p:sp>
        <p:nvSpPr>
          <p:cNvPr name="TextBox 22" id="22"/>
          <p:cNvSpPr txBox="true"/>
          <p:nvPr/>
        </p:nvSpPr>
        <p:spPr>
          <a:xfrm rot="0">
            <a:off x="14534950" y="6486832"/>
            <a:ext cx="2455463" cy="438785"/>
          </a:xfrm>
          <a:prstGeom prst="rect">
            <a:avLst/>
          </a:prstGeom>
        </p:spPr>
        <p:txBody>
          <a:bodyPr anchor="t" rtlCol="false" tIns="0" lIns="0" bIns="0" rIns="0">
            <a:spAutoFit/>
          </a:bodyPr>
          <a:lstStyle/>
          <a:p>
            <a:pPr algn="ctr">
              <a:lnSpc>
                <a:spcPts val="3640"/>
              </a:lnSpc>
              <a:spcBef>
                <a:spcPct val="0"/>
              </a:spcBef>
            </a:pPr>
            <a:r>
              <a:rPr lang="en-US" sz="2600">
                <a:solidFill>
                  <a:srgbClr val="222222"/>
                </a:solidFill>
                <a:latin typeface="字由点字典黑 1 Bold"/>
              </a:rPr>
              <a:t>3D Video</a:t>
            </a:r>
          </a:p>
        </p:txBody>
      </p:sp>
      <p:sp>
        <p:nvSpPr>
          <p:cNvPr name="TextBox 23" id="23"/>
          <p:cNvSpPr txBox="true"/>
          <p:nvPr/>
        </p:nvSpPr>
        <p:spPr>
          <a:xfrm rot="0">
            <a:off x="811058" y="6486832"/>
            <a:ext cx="2455463" cy="438785"/>
          </a:xfrm>
          <a:prstGeom prst="rect">
            <a:avLst/>
          </a:prstGeom>
        </p:spPr>
        <p:txBody>
          <a:bodyPr anchor="t" rtlCol="false" tIns="0" lIns="0" bIns="0" rIns="0">
            <a:spAutoFit/>
          </a:bodyPr>
          <a:lstStyle/>
          <a:p>
            <a:pPr algn="ctr">
              <a:lnSpc>
                <a:spcPts val="3640"/>
              </a:lnSpc>
              <a:spcBef>
                <a:spcPct val="0"/>
              </a:spcBef>
            </a:pPr>
            <a:r>
              <a:rPr lang="en-US" sz="2600">
                <a:solidFill>
                  <a:srgbClr val="222222"/>
                </a:solidFill>
                <a:latin typeface="字由点字典黑 1 Bold"/>
              </a:rPr>
              <a:t>Your house</a:t>
            </a:r>
          </a:p>
        </p:txBody>
      </p:sp>
      <p:sp>
        <p:nvSpPr>
          <p:cNvPr name="TextBox 24" id="24"/>
          <p:cNvSpPr txBox="true"/>
          <p:nvPr/>
        </p:nvSpPr>
        <p:spPr>
          <a:xfrm rot="0">
            <a:off x="5583772" y="6486832"/>
            <a:ext cx="2455463" cy="438785"/>
          </a:xfrm>
          <a:prstGeom prst="rect">
            <a:avLst/>
          </a:prstGeom>
        </p:spPr>
        <p:txBody>
          <a:bodyPr anchor="t" rtlCol="false" tIns="0" lIns="0" bIns="0" rIns="0">
            <a:spAutoFit/>
          </a:bodyPr>
          <a:lstStyle/>
          <a:p>
            <a:pPr algn="ctr">
              <a:lnSpc>
                <a:spcPts val="3640"/>
              </a:lnSpc>
              <a:spcBef>
                <a:spcPct val="0"/>
              </a:spcBef>
            </a:pPr>
            <a:r>
              <a:rPr lang="en-US" sz="2600">
                <a:solidFill>
                  <a:srgbClr val="222222"/>
                </a:solidFill>
                <a:latin typeface="字由点字典黑 1 Bold"/>
              </a:rPr>
              <a:t>controlnet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535974" y="-2813187"/>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3" id="3"/>
          <p:cNvGraphicFramePr>
            <a:graphicFrameLocks noGrp="true"/>
          </p:cNvGraphicFramePr>
          <p:nvPr/>
        </p:nvGraphicFramePr>
        <p:xfrm>
          <a:off x="2147245" y="1818890"/>
          <a:ext cx="14604381" cy="8284441"/>
        </p:xfrm>
        <a:graphic>
          <a:graphicData uri="http://schemas.openxmlformats.org/drawingml/2006/table">
            <a:tbl>
              <a:tblPr/>
              <a:tblGrid>
                <a:gridCol w="2087377"/>
                <a:gridCol w="2281397"/>
                <a:gridCol w="2626781"/>
                <a:gridCol w="2488505"/>
                <a:gridCol w="2478034"/>
                <a:gridCol w="2642286"/>
              </a:tblGrid>
              <a:tr h="1256443">
                <a:tc>
                  <a:txBody>
                    <a:bodyPr anchor="t" rtlCol="false"/>
                    <a:lstStyle/>
                    <a:p>
                      <a:pPr algn="l">
                        <a:lnSpc>
                          <a:spcPts val="2520"/>
                        </a:lnSpc>
                        <a:defRPr/>
                      </a:pP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ctr">
                        <a:lnSpc>
                          <a:spcPts val="3219"/>
                        </a:lnSpc>
                        <a:defRPr/>
                      </a:pPr>
                      <a:r>
                        <a:rPr lang="en-US" sz="2299">
                          <a:solidFill>
                            <a:srgbClr val="222222"/>
                          </a:solidFill>
                          <a:latin typeface="Arimo Bold"/>
                        </a:rPr>
                        <a:t>Base picture</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4F08D"/>
                    </a:solidFill>
                  </a:tcPr>
                </a:tc>
                <a:tc>
                  <a:txBody>
                    <a:bodyPr anchor="t" rtlCol="false"/>
                    <a:lstStyle/>
                    <a:p>
                      <a:pPr algn="ctr">
                        <a:lnSpc>
                          <a:spcPts val="3219"/>
                        </a:lnSpc>
                        <a:defRPr/>
                      </a:pPr>
                      <a:r>
                        <a:rPr lang="en-US" sz="2299">
                          <a:solidFill>
                            <a:srgbClr val="222222"/>
                          </a:solidFill>
                          <a:latin typeface="Arimo Bold"/>
                        </a:rPr>
                        <a:t>Chinese style</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l">
                        <a:lnSpc>
                          <a:spcPts val="3219"/>
                        </a:lnSpc>
                        <a:defRPr/>
                      </a:pPr>
                      <a:r>
                        <a:rPr lang="en-US" sz="2299">
                          <a:solidFill>
                            <a:srgbClr val="222222"/>
                          </a:solidFill>
                          <a:latin typeface="Arimo Bold"/>
                        </a:rPr>
                        <a:t>European style</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ctr">
                        <a:lnSpc>
                          <a:spcPts val="3219"/>
                        </a:lnSpc>
                        <a:defRPr/>
                      </a:pPr>
                      <a:r>
                        <a:rPr lang="en-US" sz="2299">
                          <a:solidFill>
                            <a:srgbClr val="222222"/>
                          </a:solidFill>
                          <a:latin typeface="Arimo Bold"/>
                        </a:rPr>
                        <a:t>Japanese style</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ctr">
                        <a:lnSpc>
                          <a:spcPts val="3219"/>
                        </a:lnSpc>
                        <a:defRPr/>
                      </a:pPr>
                      <a:r>
                        <a:rPr lang="en-US" sz="2299">
                          <a:solidFill>
                            <a:srgbClr val="222222"/>
                          </a:solidFill>
                          <a:latin typeface="Arimo Bold"/>
                        </a:rPr>
                        <a:t>American style</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r>
              <a:tr h="2282603">
                <a:tc>
                  <a:txBody>
                    <a:bodyPr anchor="t" rtlCol="false"/>
                    <a:lstStyle/>
                    <a:p>
                      <a:pPr algn="ctr">
                        <a:lnSpc>
                          <a:spcPts val="3219"/>
                        </a:lnSpc>
                        <a:defRPr/>
                      </a:pPr>
                      <a:r>
                        <a:rPr lang="en-US" sz="2299">
                          <a:solidFill>
                            <a:srgbClr val="222222"/>
                          </a:solidFill>
                          <a:latin typeface="Arial Bold"/>
                        </a:rPr>
                        <a:t>Living room</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r>
              <a:tr h="2282603">
                <a:tc>
                  <a:txBody>
                    <a:bodyPr anchor="t" rtlCol="false"/>
                    <a:lstStyle/>
                    <a:p>
                      <a:pPr algn="ctr">
                        <a:lnSpc>
                          <a:spcPts val="3219"/>
                        </a:lnSpc>
                        <a:defRPr/>
                      </a:pPr>
                      <a:r>
                        <a:rPr lang="en-US" sz="2299">
                          <a:solidFill>
                            <a:srgbClr val="222222"/>
                          </a:solidFill>
                          <a:latin typeface="Arimo Bold"/>
                        </a:rPr>
                        <a:t>Bedroom</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r>
              <a:tr h="2462793">
                <a:tc>
                  <a:txBody>
                    <a:bodyPr anchor="t" rtlCol="false"/>
                    <a:lstStyle/>
                    <a:p>
                      <a:pPr algn="ctr">
                        <a:lnSpc>
                          <a:spcPts val="3219"/>
                        </a:lnSpc>
                        <a:defRPr/>
                      </a:pPr>
                      <a:r>
                        <a:rPr lang="en-US" sz="2299">
                          <a:solidFill>
                            <a:srgbClr val="222222"/>
                          </a:solidFill>
                          <a:latin typeface="Arimo Bold"/>
                        </a:rPr>
                        <a:t>Bathroom</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F3E7F3"/>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r>
                        <a:rPr lang="en-US" sz="1800">
                          <a:solidFill>
                            <a:srgbClr val="000000"/>
                          </a:solidFill>
                          <a:latin typeface="思源黑体"/>
                        </a:rPr>
                        <a:t> </a:t>
                      </a: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c>
                  <a:txBody>
                    <a:bodyPr anchor="t" rtlCol="false"/>
                    <a:lstStyle/>
                    <a:p>
                      <a:pPr algn="l">
                        <a:lnSpc>
                          <a:spcPts val="2520"/>
                        </a:lnSpc>
                        <a:defRPr/>
                      </a:pPr>
                      <a:endParaRPr lang="en-US" sz="1100"/>
                    </a:p>
                  </a:txBody>
                  <a:tcPr marL="161925" marR="161925" marT="161925" marB="161925" anchor="ctr">
                    <a:lnL cmpd="sng" algn="ctr" cap="flat" w="57150">
                      <a:solidFill>
                        <a:srgbClr val="FFFFFF"/>
                      </a:solidFill>
                      <a:prstDash val="solid"/>
                      <a:round/>
                      <a:headEnd type="none" w="med" len="med"/>
                      <a:tailEnd type="none" w="med" len="med"/>
                    </a:lnL>
                    <a:lnR cmpd="sng" algn="ctr" cap="flat" w="57150">
                      <a:solidFill>
                        <a:srgbClr val="FFFFFF"/>
                      </a:solidFill>
                      <a:prstDash val="solid"/>
                      <a:round/>
                      <a:headEnd type="none" w="med" len="med"/>
                      <a:tailEnd type="none" w="med" len="med"/>
                    </a:lnR>
                    <a:lnT cmpd="sng" algn="ctr" cap="flat" w="57150">
                      <a:solidFill>
                        <a:srgbClr val="FFFFFF"/>
                      </a:solidFill>
                      <a:prstDash val="solid"/>
                      <a:round/>
                      <a:headEnd type="none" w="med" len="med"/>
                      <a:tailEnd type="none" w="med" len="med"/>
                    </a:lnT>
                    <a:lnB cmpd="sng" algn="ctr" cap="flat" w="57150">
                      <a:solidFill>
                        <a:srgbClr val="FFFFFF"/>
                      </a:solidFill>
                      <a:prstDash val="solid"/>
                      <a:round/>
                      <a:headEnd type="none" w="med" len="med"/>
                      <a:tailEnd type="none" w="med" len="med"/>
                    </a:lnB>
                    <a:solidFill>
                      <a:srgbClr val="DF6B0E"/>
                    </a:solidFill>
                  </a:tcPr>
                </a:tc>
              </a:tr>
            </a:tbl>
          </a:graphicData>
        </a:graphic>
      </p:graphicFrame>
      <p:sp>
        <p:nvSpPr>
          <p:cNvPr name="Freeform 4" id="4"/>
          <p:cNvSpPr/>
          <p:nvPr/>
        </p:nvSpPr>
        <p:spPr>
          <a:xfrm flipH="false" flipV="false" rot="0">
            <a:off x="4256358" y="3085080"/>
            <a:ext cx="2271140" cy="2269359"/>
          </a:xfrm>
          <a:custGeom>
            <a:avLst/>
            <a:gdLst/>
            <a:ahLst/>
            <a:cxnLst/>
            <a:rect r="r" b="b" t="t" l="l"/>
            <a:pathLst>
              <a:path h="2269359" w="2271140">
                <a:moveTo>
                  <a:pt x="0" y="0"/>
                </a:moveTo>
                <a:lnTo>
                  <a:pt x="2271140" y="0"/>
                </a:lnTo>
                <a:lnTo>
                  <a:pt x="2271140" y="2269359"/>
                </a:lnTo>
                <a:lnTo>
                  <a:pt x="0" y="2269359"/>
                </a:lnTo>
                <a:lnTo>
                  <a:pt x="0" y="0"/>
                </a:lnTo>
                <a:close/>
              </a:path>
            </a:pathLst>
          </a:custGeom>
          <a:blipFill>
            <a:blip r:embed="rId4"/>
            <a:stretch>
              <a:fillRect l="0" t="0" r="-761" b="0"/>
            </a:stretch>
          </a:blipFill>
          <a:ln cap="sq">
            <a:noFill/>
            <a:prstDash val="solid"/>
            <a:miter/>
          </a:ln>
        </p:spPr>
      </p:sp>
      <p:sp>
        <p:nvSpPr>
          <p:cNvPr name="Freeform 5" id="5"/>
          <p:cNvSpPr/>
          <p:nvPr/>
        </p:nvSpPr>
        <p:spPr>
          <a:xfrm flipH="false" flipV="false" rot="0">
            <a:off x="6527498" y="3085080"/>
            <a:ext cx="2616502" cy="2269359"/>
          </a:xfrm>
          <a:custGeom>
            <a:avLst/>
            <a:gdLst/>
            <a:ahLst/>
            <a:cxnLst/>
            <a:rect r="r" b="b" t="t" l="l"/>
            <a:pathLst>
              <a:path h="2269359" w="2616502">
                <a:moveTo>
                  <a:pt x="0" y="0"/>
                </a:moveTo>
                <a:lnTo>
                  <a:pt x="2616502" y="0"/>
                </a:lnTo>
                <a:lnTo>
                  <a:pt x="2616502" y="2269359"/>
                </a:lnTo>
                <a:lnTo>
                  <a:pt x="0" y="2269359"/>
                </a:lnTo>
                <a:lnTo>
                  <a:pt x="0" y="0"/>
                </a:lnTo>
                <a:close/>
              </a:path>
            </a:pathLst>
          </a:custGeom>
          <a:blipFill>
            <a:blip r:embed="rId5"/>
            <a:stretch>
              <a:fillRect l="0" t="-7648" r="0" b="-7648"/>
            </a:stretch>
          </a:blipFill>
          <a:ln cap="sq">
            <a:noFill/>
            <a:prstDash val="solid"/>
            <a:miter/>
          </a:ln>
        </p:spPr>
      </p:sp>
      <p:sp>
        <p:nvSpPr>
          <p:cNvPr name="Freeform 6" id="6"/>
          <p:cNvSpPr/>
          <p:nvPr/>
        </p:nvSpPr>
        <p:spPr>
          <a:xfrm flipH="false" flipV="false" rot="0">
            <a:off x="11668095" y="3085080"/>
            <a:ext cx="2488717" cy="2232747"/>
          </a:xfrm>
          <a:custGeom>
            <a:avLst/>
            <a:gdLst/>
            <a:ahLst/>
            <a:cxnLst/>
            <a:rect r="r" b="b" t="t" l="l"/>
            <a:pathLst>
              <a:path h="2232747" w="2488717">
                <a:moveTo>
                  <a:pt x="0" y="0"/>
                </a:moveTo>
                <a:lnTo>
                  <a:pt x="2488717" y="0"/>
                </a:lnTo>
                <a:lnTo>
                  <a:pt x="2488717" y="2232747"/>
                </a:lnTo>
                <a:lnTo>
                  <a:pt x="0" y="2232747"/>
                </a:lnTo>
                <a:lnTo>
                  <a:pt x="0" y="0"/>
                </a:lnTo>
                <a:close/>
              </a:path>
            </a:pathLst>
          </a:custGeom>
          <a:blipFill>
            <a:blip r:embed="rId6"/>
            <a:stretch>
              <a:fillRect l="0" t="-4568" r="0" b="-6896"/>
            </a:stretch>
          </a:blipFill>
          <a:ln cap="sq">
            <a:noFill/>
            <a:prstDash val="solid"/>
            <a:miter/>
          </a:ln>
        </p:spPr>
      </p:sp>
      <p:sp>
        <p:nvSpPr>
          <p:cNvPr name="Freeform 7" id="7"/>
          <p:cNvSpPr/>
          <p:nvPr/>
        </p:nvSpPr>
        <p:spPr>
          <a:xfrm flipH="false" flipV="false" rot="0">
            <a:off x="9144000" y="3085080"/>
            <a:ext cx="2527401" cy="2244431"/>
          </a:xfrm>
          <a:custGeom>
            <a:avLst/>
            <a:gdLst/>
            <a:ahLst/>
            <a:cxnLst/>
            <a:rect r="r" b="b" t="t" l="l"/>
            <a:pathLst>
              <a:path h="2244431" w="2527401">
                <a:moveTo>
                  <a:pt x="0" y="0"/>
                </a:moveTo>
                <a:lnTo>
                  <a:pt x="2527401" y="0"/>
                </a:lnTo>
                <a:lnTo>
                  <a:pt x="2527401" y="2244431"/>
                </a:lnTo>
                <a:lnTo>
                  <a:pt x="0" y="2244431"/>
                </a:lnTo>
                <a:lnTo>
                  <a:pt x="0" y="0"/>
                </a:lnTo>
                <a:close/>
              </a:path>
            </a:pathLst>
          </a:custGeom>
          <a:blipFill>
            <a:blip r:embed="rId7"/>
            <a:stretch>
              <a:fillRect l="0" t="-6868" r="0" b="-5738"/>
            </a:stretch>
          </a:blipFill>
          <a:ln cap="sq">
            <a:noFill/>
            <a:prstDash val="solid"/>
            <a:miter/>
          </a:ln>
        </p:spPr>
      </p:sp>
      <p:sp>
        <p:nvSpPr>
          <p:cNvPr name="Freeform 8" id="8"/>
          <p:cNvSpPr/>
          <p:nvPr/>
        </p:nvSpPr>
        <p:spPr>
          <a:xfrm flipH="false" flipV="false" rot="0">
            <a:off x="14156812" y="3085080"/>
            <a:ext cx="2559297" cy="2232747"/>
          </a:xfrm>
          <a:custGeom>
            <a:avLst/>
            <a:gdLst/>
            <a:ahLst/>
            <a:cxnLst/>
            <a:rect r="r" b="b" t="t" l="l"/>
            <a:pathLst>
              <a:path h="2232747" w="2559297">
                <a:moveTo>
                  <a:pt x="0" y="0"/>
                </a:moveTo>
                <a:lnTo>
                  <a:pt x="2559297" y="0"/>
                </a:lnTo>
                <a:lnTo>
                  <a:pt x="2559297" y="2232747"/>
                </a:lnTo>
                <a:lnTo>
                  <a:pt x="0" y="2232747"/>
                </a:lnTo>
                <a:lnTo>
                  <a:pt x="0" y="0"/>
                </a:lnTo>
                <a:close/>
              </a:path>
            </a:pathLst>
          </a:custGeom>
          <a:blipFill>
            <a:blip r:embed="rId8"/>
            <a:stretch>
              <a:fillRect l="0" t="-8037" r="-1158" b="-7915"/>
            </a:stretch>
          </a:blipFill>
          <a:ln cap="sq">
            <a:noFill/>
            <a:prstDash val="solid"/>
            <a:miter/>
          </a:ln>
        </p:spPr>
      </p:sp>
      <p:sp>
        <p:nvSpPr>
          <p:cNvPr name="Freeform 9" id="9"/>
          <p:cNvSpPr/>
          <p:nvPr/>
        </p:nvSpPr>
        <p:spPr>
          <a:xfrm flipH="false" flipV="false" rot="0">
            <a:off x="4256358" y="5317827"/>
            <a:ext cx="2271140" cy="2262567"/>
          </a:xfrm>
          <a:custGeom>
            <a:avLst/>
            <a:gdLst/>
            <a:ahLst/>
            <a:cxnLst/>
            <a:rect r="r" b="b" t="t" l="l"/>
            <a:pathLst>
              <a:path h="2262567" w="2271140">
                <a:moveTo>
                  <a:pt x="0" y="0"/>
                </a:moveTo>
                <a:lnTo>
                  <a:pt x="2271140" y="0"/>
                </a:lnTo>
                <a:lnTo>
                  <a:pt x="2271140" y="2262568"/>
                </a:lnTo>
                <a:lnTo>
                  <a:pt x="0" y="2262568"/>
                </a:lnTo>
                <a:lnTo>
                  <a:pt x="0" y="0"/>
                </a:lnTo>
                <a:close/>
              </a:path>
            </a:pathLst>
          </a:custGeom>
          <a:blipFill>
            <a:blip r:embed="rId9"/>
            <a:stretch>
              <a:fillRect l="-2634" t="-495" r="-36605" b="-5806"/>
            </a:stretch>
          </a:blipFill>
          <a:ln cap="sq">
            <a:noFill/>
            <a:prstDash val="solid"/>
            <a:miter/>
          </a:ln>
        </p:spPr>
      </p:sp>
      <p:sp>
        <p:nvSpPr>
          <p:cNvPr name="Freeform 10" id="10"/>
          <p:cNvSpPr/>
          <p:nvPr/>
        </p:nvSpPr>
        <p:spPr>
          <a:xfrm flipH="false" flipV="false" rot="0">
            <a:off x="6527498" y="5329511"/>
            <a:ext cx="2616502" cy="2269359"/>
          </a:xfrm>
          <a:custGeom>
            <a:avLst/>
            <a:gdLst/>
            <a:ahLst/>
            <a:cxnLst/>
            <a:rect r="r" b="b" t="t" l="l"/>
            <a:pathLst>
              <a:path h="2269359" w="2616502">
                <a:moveTo>
                  <a:pt x="0" y="0"/>
                </a:moveTo>
                <a:lnTo>
                  <a:pt x="2616502" y="0"/>
                </a:lnTo>
                <a:lnTo>
                  <a:pt x="2616502" y="2269359"/>
                </a:lnTo>
                <a:lnTo>
                  <a:pt x="0" y="2269359"/>
                </a:lnTo>
                <a:lnTo>
                  <a:pt x="0" y="0"/>
                </a:lnTo>
                <a:close/>
              </a:path>
            </a:pathLst>
          </a:custGeom>
          <a:blipFill>
            <a:blip r:embed="rId10"/>
            <a:stretch>
              <a:fillRect l="0" t="-7648" r="0" b="-7648"/>
            </a:stretch>
          </a:blipFill>
          <a:ln cap="sq">
            <a:noFill/>
            <a:prstDash val="solid"/>
            <a:miter/>
          </a:ln>
        </p:spPr>
      </p:sp>
      <p:sp>
        <p:nvSpPr>
          <p:cNvPr name="Freeform 11" id="11"/>
          <p:cNvSpPr/>
          <p:nvPr/>
        </p:nvSpPr>
        <p:spPr>
          <a:xfrm flipH="false" flipV="false" rot="0">
            <a:off x="9144000" y="5339036"/>
            <a:ext cx="2506620" cy="2269359"/>
          </a:xfrm>
          <a:custGeom>
            <a:avLst/>
            <a:gdLst/>
            <a:ahLst/>
            <a:cxnLst/>
            <a:rect r="r" b="b" t="t" l="l"/>
            <a:pathLst>
              <a:path h="2269359" w="2506620">
                <a:moveTo>
                  <a:pt x="0" y="0"/>
                </a:moveTo>
                <a:lnTo>
                  <a:pt x="2506620" y="0"/>
                </a:lnTo>
                <a:lnTo>
                  <a:pt x="2506620" y="2269359"/>
                </a:lnTo>
                <a:lnTo>
                  <a:pt x="0" y="2269359"/>
                </a:lnTo>
                <a:lnTo>
                  <a:pt x="0" y="0"/>
                </a:lnTo>
                <a:close/>
              </a:path>
            </a:pathLst>
          </a:custGeom>
          <a:blipFill>
            <a:blip r:embed="rId11"/>
            <a:stretch>
              <a:fillRect l="0" t="-5227" r="0" b="-5227"/>
            </a:stretch>
          </a:blipFill>
          <a:ln cap="sq">
            <a:noFill/>
            <a:prstDash val="solid"/>
            <a:miter/>
          </a:ln>
        </p:spPr>
      </p:sp>
      <p:sp>
        <p:nvSpPr>
          <p:cNvPr name="Freeform 12" id="12"/>
          <p:cNvSpPr/>
          <p:nvPr/>
        </p:nvSpPr>
        <p:spPr>
          <a:xfrm flipH="false" flipV="false" rot="0">
            <a:off x="11650620" y="5317827"/>
            <a:ext cx="2506192" cy="2262567"/>
          </a:xfrm>
          <a:custGeom>
            <a:avLst/>
            <a:gdLst/>
            <a:ahLst/>
            <a:cxnLst/>
            <a:rect r="r" b="b" t="t" l="l"/>
            <a:pathLst>
              <a:path h="2262567" w="2506192">
                <a:moveTo>
                  <a:pt x="0" y="0"/>
                </a:moveTo>
                <a:lnTo>
                  <a:pt x="2506192" y="0"/>
                </a:lnTo>
                <a:lnTo>
                  <a:pt x="2506192" y="2262568"/>
                </a:lnTo>
                <a:lnTo>
                  <a:pt x="0" y="2262568"/>
                </a:lnTo>
                <a:lnTo>
                  <a:pt x="0" y="0"/>
                </a:lnTo>
                <a:close/>
              </a:path>
            </a:pathLst>
          </a:custGeom>
          <a:blipFill>
            <a:blip r:embed="rId12"/>
            <a:stretch>
              <a:fillRect l="0" t="-2936" r="0" b="-7831"/>
            </a:stretch>
          </a:blipFill>
          <a:ln cap="sq">
            <a:noFill/>
            <a:prstDash val="solid"/>
            <a:miter/>
          </a:ln>
        </p:spPr>
      </p:sp>
      <p:sp>
        <p:nvSpPr>
          <p:cNvPr name="Freeform 13" id="13"/>
          <p:cNvSpPr/>
          <p:nvPr/>
        </p:nvSpPr>
        <p:spPr>
          <a:xfrm flipH="false" flipV="false" rot="0">
            <a:off x="14156812" y="5317827"/>
            <a:ext cx="2559297" cy="2300093"/>
          </a:xfrm>
          <a:custGeom>
            <a:avLst/>
            <a:gdLst/>
            <a:ahLst/>
            <a:cxnLst/>
            <a:rect r="r" b="b" t="t" l="l"/>
            <a:pathLst>
              <a:path h="2300093" w="2559297">
                <a:moveTo>
                  <a:pt x="0" y="0"/>
                </a:moveTo>
                <a:lnTo>
                  <a:pt x="2559297" y="0"/>
                </a:lnTo>
                <a:lnTo>
                  <a:pt x="2559297" y="2300093"/>
                </a:lnTo>
                <a:lnTo>
                  <a:pt x="0" y="2300093"/>
                </a:lnTo>
                <a:lnTo>
                  <a:pt x="0" y="0"/>
                </a:lnTo>
                <a:close/>
              </a:path>
            </a:pathLst>
          </a:custGeom>
          <a:blipFill>
            <a:blip r:embed="rId13"/>
            <a:stretch>
              <a:fillRect l="0" t="-5610" r="-1387" b="-7202"/>
            </a:stretch>
          </a:blipFill>
          <a:ln cap="sq">
            <a:noFill/>
            <a:prstDash val="solid"/>
            <a:miter/>
          </a:ln>
        </p:spPr>
      </p:sp>
      <p:sp>
        <p:nvSpPr>
          <p:cNvPr name="Freeform 14" id="14"/>
          <p:cNvSpPr/>
          <p:nvPr/>
        </p:nvSpPr>
        <p:spPr>
          <a:xfrm flipH="false" flipV="false" rot="0">
            <a:off x="4256358" y="7580395"/>
            <a:ext cx="2271140" cy="2522936"/>
          </a:xfrm>
          <a:custGeom>
            <a:avLst/>
            <a:gdLst/>
            <a:ahLst/>
            <a:cxnLst/>
            <a:rect r="r" b="b" t="t" l="l"/>
            <a:pathLst>
              <a:path h="2522936" w="2271140">
                <a:moveTo>
                  <a:pt x="0" y="0"/>
                </a:moveTo>
                <a:lnTo>
                  <a:pt x="2271140" y="0"/>
                </a:lnTo>
                <a:lnTo>
                  <a:pt x="2271140" y="2522936"/>
                </a:lnTo>
                <a:lnTo>
                  <a:pt x="0" y="2522936"/>
                </a:lnTo>
                <a:lnTo>
                  <a:pt x="0" y="0"/>
                </a:lnTo>
                <a:close/>
              </a:path>
            </a:pathLst>
          </a:custGeom>
          <a:blipFill>
            <a:blip r:embed="rId14"/>
            <a:stretch>
              <a:fillRect l="-28350" t="0" r="-28350" b="-5711"/>
            </a:stretch>
          </a:blipFill>
          <a:ln cap="sq">
            <a:noFill/>
            <a:prstDash val="solid"/>
            <a:miter/>
          </a:ln>
        </p:spPr>
      </p:sp>
      <p:sp>
        <p:nvSpPr>
          <p:cNvPr name="Freeform 15" id="15"/>
          <p:cNvSpPr/>
          <p:nvPr/>
        </p:nvSpPr>
        <p:spPr>
          <a:xfrm flipH="false" flipV="false" rot="0">
            <a:off x="6527498" y="7580395"/>
            <a:ext cx="2616502" cy="2456875"/>
          </a:xfrm>
          <a:custGeom>
            <a:avLst/>
            <a:gdLst/>
            <a:ahLst/>
            <a:cxnLst/>
            <a:rect r="r" b="b" t="t" l="l"/>
            <a:pathLst>
              <a:path h="2456875" w="2616502">
                <a:moveTo>
                  <a:pt x="0" y="0"/>
                </a:moveTo>
                <a:lnTo>
                  <a:pt x="2616502" y="0"/>
                </a:lnTo>
                <a:lnTo>
                  <a:pt x="2616502" y="2456875"/>
                </a:lnTo>
                <a:lnTo>
                  <a:pt x="0" y="2456875"/>
                </a:lnTo>
                <a:lnTo>
                  <a:pt x="0" y="0"/>
                </a:lnTo>
                <a:close/>
              </a:path>
            </a:pathLst>
          </a:custGeom>
          <a:blipFill>
            <a:blip r:embed="rId15"/>
            <a:stretch>
              <a:fillRect l="0" t="-2678" r="0" b="-3818"/>
            </a:stretch>
          </a:blipFill>
          <a:ln cap="sq">
            <a:noFill/>
            <a:prstDash val="solid"/>
            <a:miter/>
          </a:ln>
        </p:spPr>
      </p:sp>
      <p:sp>
        <p:nvSpPr>
          <p:cNvPr name="Freeform 16" id="16"/>
          <p:cNvSpPr/>
          <p:nvPr/>
        </p:nvSpPr>
        <p:spPr>
          <a:xfrm flipH="false" flipV="false" rot="0">
            <a:off x="9144000" y="7580395"/>
            <a:ext cx="2527401" cy="2456875"/>
          </a:xfrm>
          <a:custGeom>
            <a:avLst/>
            <a:gdLst/>
            <a:ahLst/>
            <a:cxnLst/>
            <a:rect r="r" b="b" t="t" l="l"/>
            <a:pathLst>
              <a:path h="2456875" w="2527401">
                <a:moveTo>
                  <a:pt x="0" y="0"/>
                </a:moveTo>
                <a:lnTo>
                  <a:pt x="2527401" y="0"/>
                </a:lnTo>
                <a:lnTo>
                  <a:pt x="2527401" y="2456875"/>
                </a:lnTo>
                <a:lnTo>
                  <a:pt x="0" y="2456875"/>
                </a:lnTo>
                <a:lnTo>
                  <a:pt x="0" y="0"/>
                </a:lnTo>
                <a:close/>
              </a:path>
            </a:pathLst>
          </a:custGeom>
          <a:blipFill>
            <a:blip r:embed="rId16"/>
            <a:stretch>
              <a:fillRect l="-1038" t="-3597" r="0" b="-341"/>
            </a:stretch>
          </a:blipFill>
          <a:ln cap="sq">
            <a:noFill/>
            <a:prstDash val="solid"/>
            <a:miter/>
          </a:ln>
        </p:spPr>
      </p:sp>
      <p:sp>
        <p:nvSpPr>
          <p:cNvPr name="Freeform 17" id="17"/>
          <p:cNvSpPr/>
          <p:nvPr/>
        </p:nvSpPr>
        <p:spPr>
          <a:xfrm flipH="false" flipV="false" rot="0">
            <a:off x="14104107" y="7580395"/>
            <a:ext cx="2612003" cy="2456875"/>
          </a:xfrm>
          <a:custGeom>
            <a:avLst/>
            <a:gdLst/>
            <a:ahLst/>
            <a:cxnLst/>
            <a:rect r="r" b="b" t="t" l="l"/>
            <a:pathLst>
              <a:path h="2456875" w="2612003">
                <a:moveTo>
                  <a:pt x="0" y="0"/>
                </a:moveTo>
                <a:lnTo>
                  <a:pt x="2612002" y="0"/>
                </a:lnTo>
                <a:lnTo>
                  <a:pt x="2612002" y="2456875"/>
                </a:lnTo>
                <a:lnTo>
                  <a:pt x="0" y="2456875"/>
                </a:lnTo>
                <a:lnTo>
                  <a:pt x="0" y="0"/>
                </a:lnTo>
                <a:close/>
              </a:path>
            </a:pathLst>
          </a:custGeom>
          <a:blipFill>
            <a:blip r:embed="rId17"/>
            <a:stretch>
              <a:fillRect l="0" t="-2526" r="0" b="-3787"/>
            </a:stretch>
          </a:blipFill>
          <a:ln cap="sq">
            <a:noFill/>
            <a:prstDash val="solid"/>
            <a:miter/>
          </a:ln>
        </p:spPr>
      </p:sp>
      <p:sp>
        <p:nvSpPr>
          <p:cNvPr name="Freeform 18" id="18"/>
          <p:cNvSpPr/>
          <p:nvPr/>
        </p:nvSpPr>
        <p:spPr>
          <a:xfrm flipH="false" flipV="false" rot="0">
            <a:off x="11671401" y="7580395"/>
            <a:ext cx="2485411" cy="2456875"/>
          </a:xfrm>
          <a:custGeom>
            <a:avLst/>
            <a:gdLst/>
            <a:ahLst/>
            <a:cxnLst/>
            <a:rect r="r" b="b" t="t" l="l"/>
            <a:pathLst>
              <a:path h="2456875" w="2485411">
                <a:moveTo>
                  <a:pt x="0" y="0"/>
                </a:moveTo>
                <a:lnTo>
                  <a:pt x="2485411" y="0"/>
                </a:lnTo>
                <a:lnTo>
                  <a:pt x="2485411" y="2456875"/>
                </a:lnTo>
                <a:lnTo>
                  <a:pt x="0" y="2456875"/>
                </a:lnTo>
                <a:lnTo>
                  <a:pt x="0" y="0"/>
                </a:lnTo>
                <a:close/>
              </a:path>
            </a:pathLst>
          </a:custGeom>
          <a:blipFill>
            <a:blip r:embed="rId18"/>
            <a:stretch>
              <a:fillRect l="-2200" t="0" r="-2200" b="-5614"/>
            </a:stretch>
          </a:blipFill>
          <a:ln cap="sq">
            <a:noFill/>
            <a:prstDash val="solid"/>
            <a:miter/>
          </a:ln>
        </p:spPr>
      </p:sp>
      <p:sp>
        <p:nvSpPr>
          <p:cNvPr name="Freeform 19" id="19"/>
          <p:cNvSpPr/>
          <p:nvPr/>
        </p:nvSpPr>
        <p:spPr>
          <a:xfrm flipH="false" flipV="false" rot="0">
            <a:off x="14352712" y="-4620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0" id="20"/>
          <p:cNvSpPr txBox="true"/>
          <p:nvPr/>
        </p:nvSpPr>
        <p:spPr>
          <a:xfrm rot="0">
            <a:off x="419760" y="186121"/>
            <a:ext cx="15238950" cy="1085850"/>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Effects Display -- Still Pictures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1949082" y="-3340810"/>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19760" y="186121"/>
            <a:ext cx="16260998" cy="1085850"/>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Effects Display -- 3D Pictures</a:t>
            </a:r>
          </a:p>
        </p:txBody>
      </p:sp>
      <p:sp>
        <p:nvSpPr>
          <p:cNvPr name="Freeform 4" id="4"/>
          <p:cNvSpPr/>
          <p:nvPr/>
        </p:nvSpPr>
        <p:spPr>
          <a:xfrm flipH="false" flipV="false" rot="0">
            <a:off x="14352712" y="-4620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5" id="5">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0" r="0" b="0"/>
          <a:stretch>
            <a:fillRect/>
          </a:stretch>
        </p:blipFill>
        <p:spPr>
          <a:xfrm flipH="false" flipV="false" rot="0">
            <a:off x="4237377" y="4517864"/>
            <a:ext cx="4470731" cy="4458312"/>
          </a:xfrm>
          <a:prstGeom prst="rect">
            <a:avLst/>
          </a:prstGeom>
        </p:spPr>
      </p:pic>
      <p:pic>
        <p:nvPicPr>
          <p:cNvPr name="Picture 6" id="6">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9"/>
          <a:srcRect l="0" t="0" r="0" b="0"/>
          <a:stretch>
            <a:fillRect/>
          </a:stretch>
        </p:blipFill>
        <p:spPr>
          <a:xfrm flipH="false" flipV="false" rot="0">
            <a:off x="9363166" y="4517864"/>
            <a:ext cx="4483044" cy="4483044"/>
          </a:xfrm>
          <a:prstGeom prst="rect">
            <a:avLst/>
          </a:prstGeom>
        </p:spPr>
      </p:pic>
      <p:sp>
        <p:nvSpPr>
          <p:cNvPr name="TextBox 7" id="7"/>
          <p:cNvSpPr txBox="true"/>
          <p:nvPr/>
        </p:nvSpPr>
        <p:spPr>
          <a:xfrm rot="0">
            <a:off x="645081" y="1708329"/>
            <a:ext cx="16997838" cy="2887526"/>
          </a:xfrm>
          <a:prstGeom prst="rect">
            <a:avLst/>
          </a:prstGeom>
        </p:spPr>
        <p:txBody>
          <a:bodyPr anchor="t" rtlCol="false" tIns="0" lIns="0" bIns="0" rIns="0">
            <a:spAutoFit/>
          </a:bodyPr>
          <a:lstStyle/>
          <a:p>
            <a:pPr algn="just">
              <a:lnSpc>
                <a:spcPts val="4645"/>
              </a:lnSpc>
            </a:pPr>
            <a:r>
              <a:rPr lang="en-US" sz="3317">
                <a:solidFill>
                  <a:srgbClr val="252525"/>
                </a:solidFill>
                <a:latin typeface="字由点字典黑 2"/>
              </a:rPr>
              <a:t>We find a method(3d-photo-impainting) to create 3D photos using a </a:t>
            </a:r>
            <a:r>
              <a:rPr lang="en-US" sz="3317">
                <a:solidFill>
                  <a:srgbClr val="252525"/>
                </a:solidFill>
                <a:latin typeface="字由点字典黑 2 Bold"/>
              </a:rPr>
              <a:t>Layered Depth Image</a:t>
            </a:r>
            <a:r>
              <a:rPr lang="en-US" sz="3317">
                <a:solidFill>
                  <a:srgbClr val="252525"/>
                </a:solidFill>
                <a:latin typeface="字由点字典黑 2"/>
              </a:rPr>
              <a:t> with explicit pixel connectivity. It use a deep-learning-based model that fills in occluded regions with color and depth information and allows the efficient rendering of 3D photos with motion parallax using standard graphics engines.</a:t>
            </a: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video>
              <p:cMediaNode vol="100000">
                <p:cTn fill="hold" display="false">
                  <p:stCondLst>
                    <p:cond delay="indefinite"/>
                  </p:stCondLst>
                </p:cTn>
                <p:tgtEl>
                  <p:spTgt spid="6"/>
                </p:tgtEl>
              </p:cMediaNode>
            </p:video>
          </p:childTnLst>
        </p:cTn>
      </p:par>
    </p:tnLst>
  </p:timing>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1949082" y="-3340810"/>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19760" y="186121"/>
            <a:ext cx="16260998" cy="1085850"/>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Flowchart of Service Logic</a:t>
            </a:r>
          </a:p>
        </p:txBody>
      </p:sp>
      <p:sp>
        <p:nvSpPr>
          <p:cNvPr name="Freeform 4" id="4"/>
          <p:cNvSpPr/>
          <p:nvPr/>
        </p:nvSpPr>
        <p:spPr>
          <a:xfrm flipH="false" flipV="false" rot="0">
            <a:off x="14352712" y="-4620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78590" y="1492112"/>
            <a:ext cx="16930821" cy="8497970"/>
          </a:xfrm>
          <a:custGeom>
            <a:avLst/>
            <a:gdLst/>
            <a:ahLst/>
            <a:cxnLst/>
            <a:rect r="r" b="b" t="t" l="l"/>
            <a:pathLst>
              <a:path h="8497970" w="16930821">
                <a:moveTo>
                  <a:pt x="0" y="0"/>
                </a:moveTo>
                <a:lnTo>
                  <a:pt x="16930820" y="0"/>
                </a:lnTo>
                <a:lnTo>
                  <a:pt x="16930820" y="8497969"/>
                </a:lnTo>
                <a:lnTo>
                  <a:pt x="0" y="8497969"/>
                </a:lnTo>
                <a:lnTo>
                  <a:pt x="0" y="0"/>
                </a:lnTo>
                <a:close/>
              </a:path>
            </a:pathLst>
          </a:custGeom>
          <a:blipFill>
            <a:blip r:embed="rId6"/>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3091699" y="-1986049"/>
            <a:ext cx="22589900" cy="16132200"/>
          </a:xfrm>
          <a:custGeom>
            <a:avLst/>
            <a:gdLst/>
            <a:ahLst/>
            <a:cxnLst/>
            <a:rect r="r" b="b" t="t" l="l"/>
            <a:pathLst>
              <a:path h="16132200" w="22589900">
                <a:moveTo>
                  <a:pt x="0" y="0"/>
                </a:moveTo>
                <a:lnTo>
                  <a:pt x="22589900" y="0"/>
                </a:lnTo>
                <a:lnTo>
                  <a:pt x="22589900" y="16132200"/>
                </a:lnTo>
                <a:lnTo>
                  <a:pt x="0" y="16132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75600" y="-700302"/>
            <a:ext cx="20213050" cy="11972878"/>
          </a:xfrm>
          <a:custGeom>
            <a:avLst/>
            <a:gdLst/>
            <a:ahLst/>
            <a:cxnLst/>
            <a:rect r="r" b="b" t="t" l="l"/>
            <a:pathLst>
              <a:path h="11972878" w="20213050">
                <a:moveTo>
                  <a:pt x="0" y="0"/>
                </a:moveTo>
                <a:lnTo>
                  <a:pt x="20213050" y="0"/>
                </a:lnTo>
                <a:lnTo>
                  <a:pt x="20213050" y="11972878"/>
                </a:lnTo>
                <a:lnTo>
                  <a:pt x="0" y="119728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04873" y="906457"/>
            <a:ext cx="17478254" cy="1047750"/>
          </a:xfrm>
          <a:prstGeom prst="rect">
            <a:avLst/>
          </a:prstGeom>
        </p:spPr>
        <p:txBody>
          <a:bodyPr anchor="t" rtlCol="false" tIns="0" lIns="0" bIns="0" rIns="0">
            <a:spAutoFit/>
          </a:bodyPr>
          <a:lstStyle/>
          <a:p>
            <a:pPr algn="l">
              <a:lnSpc>
                <a:spcPts val="8040"/>
              </a:lnSpc>
            </a:pPr>
            <a:r>
              <a:rPr lang="en-US" sz="6700">
                <a:solidFill>
                  <a:srgbClr val="252525"/>
                </a:solidFill>
                <a:latin typeface="Arimo Bold"/>
              </a:rPr>
              <a:t>Evaluation of the Generative Image Quality</a:t>
            </a: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aphicFrame>
        <p:nvGraphicFramePr>
          <p:cNvPr name="Table 6" id="6"/>
          <p:cNvGraphicFramePr>
            <a:graphicFrameLocks noGrp="true"/>
          </p:cNvGraphicFramePr>
          <p:nvPr/>
        </p:nvGraphicFramePr>
        <p:xfrm>
          <a:off x="4487723" y="5005303"/>
          <a:ext cx="9486403" cy="4271786"/>
        </p:xfrm>
        <a:graphic>
          <a:graphicData uri="http://schemas.openxmlformats.org/drawingml/2006/table">
            <a:tbl>
              <a:tblPr/>
              <a:tblGrid>
                <a:gridCol w="3162134"/>
                <a:gridCol w="3162134"/>
                <a:gridCol w="3162134"/>
              </a:tblGrid>
              <a:tr h="1423929">
                <a:tc>
                  <a:txBody>
                    <a:bodyPr anchor="t" rtlCol="false"/>
                    <a:lstStyle/>
                    <a:p>
                      <a:pPr algn="ctr">
                        <a:lnSpc>
                          <a:spcPts val="2779"/>
                        </a:lnSpc>
                        <a:defRPr/>
                      </a:pPr>
                      <a:r>
                        <a:rPr lang="en-US" sz="1985">
                          <a:solidFill>
                            <a:srgbClr val="FFFFFF"/>
                          </a:solidFill>
                          <a:latin typeface="思源黑体 Bold"/>
                        </a:rPr>
                        <a:t>Room Type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69FB2"/>
                    </a:solidFill>
                  </a:tcPr>
                </a:tc>
                <a:tc>
                  <a:txBody>
                    <a:bodyPr anchor="t" rtlCol="false"/>
                    <a:lstStyle/>
                    <a:p>
                      <a:pPr algn="ctr">
                        <a:lnSpc>
                          <a:spcPts val="2779"/>
                        </a:lnSpc>
                        <a:defRPr/>
                      </a:pPr>
                      <a:r>
                        <a:rPr lang="en-US" sz="1985">
                          <a:solidFill>
                            <a:srgbClr val="FFFFFF"/>
                          </a:solidFill>
                          <a:latin typeface="思源黑体 Bold"/>
                        </a:rPr>
                        <a:t>Generated Image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69FB2"/>
                    </a:solidFill>
                  </a:tcPr>
                </a:tc>
                <a:tc>
                  <a:txBody>
                    <a:bodyPr anchor="t" rtlCol="false"/>
                    <a:lstStyle/>
                    <a:p>
                      <a:pPr algn="ctr">
                        <a:lnSpc>
                          <a:spcPts val="2779"/>
                        </a:lnSpc>
                        <a:defRPr/>
                      </a:pPr>
                      <a:r>
                        <a:rPr lang="en-US" sz="1985">
                          <a:solidFill>
                            <a:srgbClr val="FFFFFF"/>
                          </a:solidFill>
                          <a:latin typeface="思源黑体 Bold"/>
                        </a:rPr>
                        <a:t>Ordinary Image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69FB2"/>
                    </a:solidFill>
                  </a:tcPr>
                </a:tc>
              </a:tr>
              <a:tr h="1423929">
                <a:tc>
                  <a:txBody>
                    <a:bodyPr anchor="t" rtlCol="false"/>
                    <a:lstStyle/>
                    <a:p>
                      <a:pPr algn="ctr">
                        <a:lnSpc>
                          <a:spcPts val="2779"/>
                        </a:lnSpc>
                        <a:defRPr/>
                      </a:pPr>
                      <a:r>
                        <a:rPr lang="en-US" sz="1985">
                          <a:solidFill>
                            <a:srgbClr val="000000"/>
                          </a:solidFill>
                          <a:latin typeface="思源黑体"/>
                        </a:rPr>
                        <a:t>Living room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-337.62</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-341.24</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423929">
                <a:tc>
                  <a:txBody>
                    <a:bodyPr anchor="t" rtlCol="false"/>
                    <a:lstStyle/>
                    <a:p>
                      <a:pPr algn="ctr">
                        <a:lnSpc>
                          <a:spcPts val="2779"/>
                        </a:lnSpc>
                        <a:defRPr/>
                      </a:pPr>
                      <a:r>
                        <a:rPr lang="en-US" sz="1985">
                          <a:solidFill>
                            <a:srgbClr val="000000"/>
                          </a:solidFill>
                          <a:latin typeface="思源黑体"/>
                        </a:rPr>
                        <a:t>Bedroom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-297.73</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-301.54</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1868603" y="2325706"/>
            <a:ext cx="15167096" cy="2222373"/>
          </a:xfrm>
          <a:prstGeom prst="rect">
            <a:avLst/>
          </a:prstGeom>
        </p:spPr>
        <p:txBody>
          <a:bodyPr anchor="t" rtlCol="false" tIns="0" lIns="0" bIns="0" rIns="0">
            <a:spAutoFit/>
          </a:bodyPr>
          <a:lstStyle/>
          <a:p>
            <a:pPr algn="l">
              <a:lnSpc>
                <a:spcPts val="4416"/>
              </a:lnSpc>
            </a:pPr>
            <a:r>
              <a:rPr lang="en-US" sz="3200">
                <a:solidFill>
                  <a:srgbClr val="252525"/>
                </a:solidFill>
                <a:latin typeface="Arimo"/>
              </a:rPr>
              <a:t>In the evaluation, we choose two kinds of rooms with bedroom and living room respectively. We tested the scores of a hundred pictures and averaged them. In addition, we also crawled </a:t>
            </a:r>
            <a:r>
              <a:rPr lang="en-US" sz="3200">
                <a:solidFill>
                  <a:srgbClr val="252525"/>
                </a:solidFill>
                <a:latin typeface="Arimo"/>
              </a:rPr>
              <a:t>100</a:t>
            </a:r>
            <a:r>
              <a:rPr lang="en-US" sz="3200">
                <a:solidFill>
                  <a:srgbClr val="252525"/>
                </a:solidFill>
                <a:latin typeface="Arimo"/>
              </a:rPr>
              <a:t> pictures of the same type of room decoration from the Internet and tested them. The scores were acquired by </a:t>
            </a:r>
            <a:r>
              <a:rPr lang="en-US" sz="3200">
                <a:solidFill>
                  <a:srgbClr val="252525"/>
                </a:solidFill>
                <a:latin typeface="Arimo Bold"/>
              </a:rPr>
              <a:t>GIQA (ECCV2020)</a:t>
            </a:r>
            <a:r>
              <a:rPr lang="en-US" sz="3200">
                <a:solidFill>
                  <a:srgbClr val="252525"/>
                </a:solidFill>
                <a:latin typeface="Arimo"/>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3091699" y="-1986049"/>
            <a:ext cx="22589900" cy="16132200"/>
          </a:xfrm>
          <a:custGeom>
            <a:avLst/>
            <a:gdLst/>
            <a:ahLst/>
            <a:cxnLst/>
            <a:rect r="r" b="b" t="t" l="l"/>
            <a:pathLst>
              <a:path h="16132200" w="22589900">
                <a:moveTo>
                  <a:pt x="0" y="0"/>
                </a:moveTo>
                <a:lnTo>
                  <a:pt x="22589900" y="0"/>
                </a:lnTo>
                <a:lnTo>
                  <a:pt x="22589900" y="16132200"/>
                </a:lnTo>
                <a:lnTo>
                  <a:pt x="0" y="16132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75600" y="-700302"/>
            <a:ext cx="20213050" cy="11972878"/>
          </a:xfrm>
          <a:custGeom>
            <a:avLst/>
            <a:gdLst/>
            <a:ahLst/>
            <a:cxnLst/>
            <a:rect r="r" b="b" t="t" l="l"/>
            <a:pathLst>
              <a:path h="11972878" w="20213050">
                <a:moveTo>
                  <a:pt x="0" y="0"/>
                </a:moveTo>
                <a:lnTo>
                  <a:pt x="20213050" y="0"/>
                </a:lnTo>
                <a:lnTo>
                  <a:pt x="20213050" y="11972878"/>
                </a:lnTo>
                <a:lnTo>
                  <a:pt x="0" y="119728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763326" y="988672"/>
            <a:ext cx="14761348" cy="1047750"/>
          </a:xfrm>
          <a:prstGeom prst="rect">
            <a:avLst/>
          </a:prstGeom>
        </p:spPr>
        <p:txBody>
          <a:bodyPr anchor="t" rtlCol="false" tIns="0" lIns="0" bIns="0" rIns="0">
            <a:spAutoFit/>
          </a:bodyPr>
          <a:lstStyle/>
          <a:p>
            <a:pPr algn="l">
              <a:lnSpc>
                <a:spcPts val="8040"/>
              </a:lnSpc>
            </a:pPr>
            <a:r>
              <a:rPr lang="en-US" sz="6700">
                <a:solidFill>
                  <a:srgbClr val="252525"/>
                </a:solidFill>
                <a:latin typeface="Arimo Bold"/>
              </a:rPr>
              <a:t>Evaluation of the Decoration Quality</a:t>
            </a: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aphicFrame>
        <p:nvGraphicFramePr>
          <p:cNvPr name="Table 6" id="6"/>
          <p:cNvGraphicFramePr>
            <a:graphicFrameLocks noGrp="true"/>
          </p:cNvGraphicFramePr>
          <p:nvPr/>
        </p:nvGraphicFramePr>
        <p:xfrm>
          <a:off x="2086014" y="4627675"/>
          <a:ext cx="14115972" cy="4630625"/>
        </p:xfrm>
        <a:graphic>
          <a:graphicData uri="http://schemas.openxmlformats.org/drawingml/2006/table">
            <a:tbl>
              <a:tblPr/>
              <a:tblGrid>
                <a:gridCol w="2984823"/>
                <a:gridCol w="2437643"/>
                <a:gridCol w="2437643"/>
                <a:gridCol w="2437643"/>
                <a:gridCol w="3818220"/>
              </a:tblGrid>
              <a:tr h="1543542">
                <a:tc>
                  <a:txBody>
                    <a:bodyPr anchor="t" rtlCol="false"/>
                    <a:lstStyle/>
                    <a:p>
                      <a:pPr algn="ctr">
                        <a:lnSpc>
                          <a:spcPts val="2779"/>
                        </a:lnSpc>
                        <a:defRPr/>
                      </a:pPr>
                      <a:r>
                        <a:rPr lang="en-US" sz="1985">
                          <a:solidFill>
                            <a:srgbClr val="FFFFFF"/>
                          </a:solidFill>
                          <a:latin typeface="思源黑体 Bold"/>
                        </a:rPr>
                        <a:t>Room Type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DBAB7"/>
                    </a:solidFill>
                  </a:tcPr>
                </a:tc>
                <a:tc>
                  <a:txBody>
                    <a:bodyPr anchor="t" rtlCol="false"/>
                    <a:lstStyle/>
                    <a:p>
                      <a:pPr algn="ctr">
                        <a:lnSpc>
                          <a:spcPts val="2779"/>
                        </a:lnSpc>
                        <a:defRPr/>
                      </a:pPr>
                      <a:r>
                        <a:rPr lang="en-US" sz="1985">
                          <a:solidFill>
                            <a:srgbClr val="FFFFFF"/>
                          </a:solidFill>
                          <a:latin typeface="思源黑体 Bold"/>
                        </a:rPr>
                        <a:t>Aesthetics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DBAB7"/>
                    </a:solidFill>
                  </a:tcPr>
                </a:tc>
                <a:tc>
                  <a:txBody>
                    <a:bodyPr anchor="t" rtlCol="false"/>
                    <a:lstStyle/>
                    <a:p>
                      <a:pPr algn="ctr">
                        <a:lnSpc>
                          <a:spcPts val="2779"/>
                        </a:lnSpc>
                        <a:defRPr/>
                      </a:pPr>
                      <a:r>
                        <a:rPr lang="en-US" sz="1985">
                          <a:solidFill>
                            <a:srgbClr val="FFFFFF"/>
                          </a:solidFill>
                          <a:latin typeface="思源黑体 Bold"/>
                        </a:rPr>
                        <a:t>Detail</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DBAB7"/>
                    </a:solidFill>
                  </a:tcPr>
                </a:tc>
                <a:tc>
                  <a:txBody>
                    <a:bodyPr anchor="t" rtlCol="false"/>
                    <a:lstStyle/>
                    <a:p>
                      <a:pPr algn="ctr">
                        <a:lnSpc>
                          <a:spcPts val="2779"/>
                        </a:lnSpc>
                        <a:defRPr/>
                      </a:pPr>
                      <a:r>
                        <a:rPr lang="en-US" sz="1985">
                          <a:solidFill>
                            <a:srgbClr val="FFFFFF"/>
                          </a:solidFill>
                          <a:latin typeface="思源黑体 Bold"/>
                        </a:rPr>
                        <a:t>Spatial Layout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DBAB7"/>
                    </a:solidFill>
                  </a:tcPr>
                </a:tc>
                <a:tc>
                  <a:txBody>
                    <a:bodyPr anchor="t" rtlCol="false"/>
                    <a:lstStyle/>
                    <a:p>
                      <a:pPr algn="ctr">
                        <a:lnSpc>
                          <a:spcPts val="2779"/>
                        </a:lnSpc>
                        <a:defRPr/>
                      </a:pPr>
                      <a:r>
                        <a:rPr lang="en-US" sz="1985">
                          <a:solidFill>
                            <a:srgbClr val="FFFFFF"/>
                          </a:solidFill>
                          <a:latin typeface="思源黑体 Bold"/>
                        </a:rPr>
                        <a:t>Practicality and Feasibility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8DBAB7"/>
                    </a:solidFill>
                  </a:tcPr>
                </a:tc>
              </a:tr>
              <a:tr h="1543542">
                <a:tc>
                  <a:txBody>
                    <a:bodyPr anchor="t" rtlCol="false"/>
                    <a:lstStyle/>
                    <a:p>
                      <a:pPr algn="ctr">
                        <a:lnSpc>
                          <a:spcPts val="2779"/>
                        </a:lnSpc>
                        <a:defRPr/>
                      </a:pPr>
                      <a:r>
                        <a:rPr lang="en-US" sz="1985">
                          <a:solidFill>
                            <a:srgbClr val="000000"/>
                          </a:solidFill>
                          <a:latin typeface="思源黑体"/>
                        </a:rPr>
                        <a:t>Living room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9.4</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8.2</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7.9</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8.1</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543542">
                <a:tc>
                  <a:txBody>
                    <a:bodyPr anchor="t" rtlCol="false"/>
                    <a:lstStyle/>
                    <a:p>
                      <a:pPr algn="ctr">
                        <a:lnSpc>
                          <a:spcPts val="2779"/>
                        </a:lnSpc>
                        <a:defRPr/>
                      </a:pPr>
                      <a:r>
                        <a:rPr lang="en-US" sz="1985">
                          <a:solidFill>
                            <a:srgbClr val="000000"/>
                          </a:solidFill>
                          <a:latin typeface="思源黑体"/>
                        </a:rPr>
                        <a:t>Bedroom</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9.3</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7.8</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8.0</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779"/>
                        </a:lnSpc>
                        <a:defRPr/>
                      </a:pPr>
                      <a:r>
                        <a:rPr lang="en-US" sz="1985">
                          <a:solidFill>
                            <a:srgbClr val="000000"/>
                          </a:solidFill>
                          <a:latin typeface="思源黑体"/>
                        </a:rPr>
                        <a:t>7.5</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1852182" y="2264118"/>
            <a:ext cx="14583636" cy="2222373"/>
          </a:xfrm>
          <a:prstGeom prst="rect">
            <a:avLst/>
          </a:prstGeom>
        </p:spPr>
        <p:txBody>
          <a:bodyPr anchor="t" rtlCol="false" tIns="0" lIns="0" bIns="0" rIns="0">
            <a:spAutoFit/>
          </a:bodyPr>
          <a:lstStyle/>
          <a:p>
            <a:pPr algn="l">
              <a:lnSpc>
                <a:spcPts val="4416"/>
              </a:lnSpc>
            </a:pPr>
            <a:r>
              <a:rPr lang="en-US" sz="3200">
                <a:solidFill>
                  <a:srgbClr val="252525"/>
                </a:solidFill>
                <a:latin typeface="Arimo"/>
              </a:rPr>
              <a:t>Due to the low efficiency of the survey method of sending questionnaires, we adopted a large model to score our decoration pictures by </a:t>
            </a:r>
            <a:r>
              <a:rPr lang="en-US" sz="3200">
                <a:solidFill>
                  <a:srgbClr val="252525"/>
                </a:solidFill>
                <a:latin typeface="Arimo Bold"/>
              </a:rPr>
              <a:t>Qwen-vl</a:t>
            </a:r>
            <a:r>
              <a:rPr lang="en-US" sz="3200">
                <a:solidFill>
                  <a:srgbClr val="252525"/>
                </a:solidFill>
                <a:latin typeface="Arimo"/>
              </a:rPr>
              <a:t>. We rated the design on four aspects: aesthetics, detail, spatial layout, and practicality and feasibility. Out of </a:t>
            </a:r>
            <a:r>
              <a:rPr lang="en-US" sz="3200">
                <a:solidFill>
                  <a:srgbClr val="252525"/>
                </a:solidFill>
                <a:latin typeface="Arimo"/>
              </a:rPr>
              <a:t>10</a:t>
            </a:r>
            <a:r>
              <a:rPr lang="en-US" sz="3200">
                <a:solidFill>
                  <a:srgbClr val="252525"/>
                </a:solidFill>
                <a:latin typeface="Arimo"/>
              </a:rPr>
              <a:t> points, the rating is shown in the table below:</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888219" y="700036"/>
            <a:ext cx="16511561" cy="942975"/>
          </a:xfrm>
          <a:prstGeom prst="rect">
            <a:avLst/>
          </a:prstGeom>
        </p:spPr>
        <p:txBody>
          <a:bodyPr anchor="t" rtlCol="false" tIns="0" lIns="0" bIns="0" rIns="0">
            <a:spAutoFit/>
          </a:bodyPr>
          <a:lstStyle/>
          <a:p>
            <a:pPr algn="l">
              <a:lnSpc>
                <a:spcPts val="7200"/>
              </a:lnSpc>
            </a:pPr>
            <a:r>
              <a:rPr lang="en-US" sz="6000">
                <a:solidFill>
                  <a:srgbClr val="252525"/>
                </a:solidFill>
                <a:latin typeface="Arimo Bold"/>
              </a:rPr>
              <a:t>Project Innovation Point (Original Innovation)</a:t>
            </a:r>
          </a:p>
        </p:txBody>
      </p:sp>
      <p:grpSp>
        <p:nvGrpSpPr>
          <p:cNvPr name="Group 5" id="5"/>
          <p:cNvGrpSpPr/>
          <p:nvPr/>
        </p:nvGrpSpPr>
        <p:grpSpPr>
          <a:xfrm rot="0">
            <a:off x="1392782" y="3608089"/>
            <a:ext cx="8105400" cy="5196779"/>
            <a:chOff x="0" y="0"/>
            <a:chExt cx="10807200" cy="6929039"/>
          </a:xfrm>
        </p:grpSpPr>
        <p:sp>
          <p:nvSpPr>
            <p:cNvPr name="Freeform 6" id="6"/>
            <p:cNvSpPr/>
            <p:nvPr/>
          </p:nvSpPr>
          <p:spPr>
            <a:xfrm flipH="false" flipV="false" rot="0">
              <a:off x="0" y="0"/>
              <a:ext cx="10807192" cy="6928996"/>
            </a:xfrm>
            <a:custGeom>
              <a:avLst/>
              <a:gdLst/>
              <a:ahLst/>
              <a:cxnLst/>
              <a:rect r="r" b="b" t="t" l="l"/>
              <a:pathLst>
                <a:path h="6928996" w="10807192">
                  <a:moveTo>
                    <a:pt x="0" y="0"/>
                  </a:moveTo>
                  <a:lnTo>
                    <a:pt x="10807192" y="0"/>
                  </a:lnTo>
                  <a:lnTo>
                    <a:pt x="10807192" y="6928996"/>
                  </a:lnTo>
                  <a:lnTo>
                    <a:pt x="0" y="6928996"/>
                  </a:lnTo>
                  <a:close/>
                </a:path>
              </a:pathLst>
            </a:custGeom>
            <a:solidFill>
              <a:srgbClr val="F3E7F3"/>
            </a:solidFill>
          </p:spPr>
        </p:sp>
        <p:sp>
          <p:nvSpPr>
            <p:cNvPr name="TextBox 7" id="7"/>
            <p:cNvSpPr txBox="true"/>
            <p:nvPr/>
          </p:nvSpPr>
          <p:spPr>
            <a:xfrm>
              <a:off x="0" y="-123825"/>
              <a:ext cx="10807200" cy="7052864"/>
            </a:xfrm>
            <a:prstGeom prst="rect">
              <a:avLst/>
            </a:prstGeom>
          </p:spPr>
          <p:txBody>
            <a:bodyPr anchor="t" rtlCol="false" tIns="88900" lIns="88900" bIns="88900" rIns="88900"/>
            <a:lstStyle/>
            <a:p>
              <a:pPr algn="just">
                <a:lnSpc>
                  <a:spcPts val="4452"/>
                </a:lnSpc>
              </a:pPr>
              <a:r>
                <a:rPr lang="en-US" sz="2799" spc="75">
                  <a:solidFill>
                    <a:srgbClr val="0E2A47"/>
                  </a:solidFill>
                  <a:latin typeface="Arimo"/>
                </a:rPr>
                <a:t>We have collected a large number of interior images from the Internet through crawlers and manual collection, and ensured that our image data has excellent clarity, content relevance, and design aesthetics through manual screening and classification. A high-quality dataset will lay a solid foundation for subsequent model fine-tuning and improve the quality of our product-generated images.</a:t>
              </a:r>
            </a:p>
          </p:txBody>
        </p:sp>
      </p:grpSp>
      <p:sp>
        <p:nvSpPr>
          <p:cNvPr name="Freeform 8" id="8"/>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0310611" y="3550110"/>
            <a:ext cx="4737531" cy="3186779"/>
          </a:xfrm>
          <a:custGeom>
            <a:avLst/>
            <a:gdLst/>
            <a:ahLst/>
            <a:cxnLst/>
            <a:rect r="r" b="b" t="t" l="l"/>
            <a:pathLst>
              <a:path h="3186779" w="4737531">
                <a:moveTo>
                  <a:pt x="0" y="0"/>
                </a:moveTo>
                <a:lnTo>
                  <a:pt x="4737531" y="0"/>
                </a:lnTo>
                <a:lnTo>
                  <a:pt x="4737531" y="3186780"/>
                </a:lnTo>
                <a:lnTo>
                  <a:pt x="0" y="3186780"/>
                </a:lnTo>
                <a:lnTo>
                  <a:pt x="0" y="0"/>
                </a:lnTo>
                <a:close/>
              </a:path>
            </a:pathLst>
          </a:custGeom>
          <a:blipFill>
            <a:blip r:embed="rId11"/>
            <a:stretch>
              <a:fillRect l="0" t="0" r="0" b="0"/>
            </a:stretch>
          </a:blipFill>
        </p:spPr>
      </p:sp>
      <p:sp>
        <p:nvSpPr>
          <p:cNvPr name="Freeform 11" id="11"/>
          <p:cNvSpPr/>
          <p:nvPr/>
        </p:nvSpPr>
        <p:spPr>
          <a:xfrm flipH="false" flipV="false" rot="0">
            <a:off x="12244425" y="5565305"/>
            <a:ext cx="4859346" cy="3239564"/>
          </a:xfrm>
          <a:custGeom>
            <a:avLst/>
            <a:gdLst/>
            <a:ahLst/>
            <a:cxnLst/>
            <a:rect r="r" b="b" t="t" l="l"/>
            <a:pathLst>
              <a:path h="3239564" w="4859346">
                <a:moveTo>
                  <a:pt x="0" y="0"/>
                </a:moveTo>
                <a:lnTo>
                  <a:pt x="4859346" y="0"/>
                </a:lnTo>
                <a:lnTo>
                  <a:pt x="4859346" y="3239564"/>
                </a:lnTo>
                <a:lnTo>
                  <a:pt x="0" y="3239564"/>
                </a:lnTo>
                <a:lnTo>
                  <a:pt x="0" y="0"/>
                </a:lnTo>
                <a:close/>
              </a:path>
            </a:pathLst>
          </a:custGeom>
          <a:blipFill>
            <a:blip r:embed="rId1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58623" y="700036"/>
            <a:ext cx="17370754" cy="942975"/>
          </a:xfrm>
          <a:prstGeom prst="rect">
            <a:avLst/>
          </a:prstGeom>
        </p:spPr>
        <p:txBody>
          <a:bodyPr anchor="t" rtlCol="false" tIns="0" lIns="0" bIns="0" rIns="0">
            <a:spAutoFit/>
          </a:bodyPr>
          <a:lstStyle/>
          <a:p>
            <a:pPr algn="l">
              <a:lnSpc>
                <a:spcPts val="7200"/>
              </a:lnSpc>
            </a:pPr>
            <a:r>
              <a:rPr lang="en-US" sz="6000">
                <a:solidFill>
                  <a:srgbClr val="252525"/>
                </a:solidFill>
                <a:latin typeface="Arimo Bold"/>
              </a:rPr>
              <a:t>Project Innovation Point (Integrated Innovation)</a:t>
            </a:r>
          </a:p>
        </p:txBody>
      </p:sp>
      <p:grpSp>
        <p:nvGrpSpPr>
          <p:cNvPr name="Group 5" id="5"/>
          <p:cNvGrpSpPr/>
          <p:nvPr/>
        </p:nvGrpSpPr>
        <p:grpSpPr>
          <a:xfrm rot="0">
            <a:off x="1440000" y="3606750"/>
            <a:ext cx="8105400" cy="4634953"/>
            <a:chOff x="0" y="0"/>
            <a:chExt cx="10807200" cy="6179938"/>
          </a:xfrm>
        </p:grpSpPr>
        <p:sp>
          <p:nvSpPr>
            <p:cNvPr name="Freeform 6" id="6"/>
            <p:cNvSpPr/>
            <p:nvPr/>
          </p:nvSpPr>
          <p:spPr>
            <a:xfrm flipH="false" flipV="false" rot="0">
              <a:off x="0" y="0"/>
              <a:ext cx="10807192" cy="6179899"/>
            </a:xfrm>
            <a:custGeom>
              <a:avLst/>
              <a:gdLst/>
              <a:ahLst/>
              <a:cxnLst/>
              <a:rect r="r" b="b" t="t" l="l"/>
              <a:pathLst>
                <a:path h="6179899" w="10807192">
                  <a:moveTo>
                    <a:pt x="0" y="0"/>
                  </a:moveTo>
                  <a:lnTo>
                    <a:pt x="10807192" y="0"/>
                  </a:lnTo>
                  <a:lnTo>
                    <a:pt x="10807192" y="6179899"/>
                  </a:lnTo>
                  <a:lnTo>
                    <a:pt x="0" y="6179899"/>
                  </a:lnTo>
                  <a:close/>
                </a:path>
              </a:pathLst>
            </a:custGeom>
            <a:solidFill>
              <a:srgbClr val="F3E7F3"/>
            </a:solidFill>
          </p:spPr>
        </p:sp>
        <p:sp>
          <p:nvSpPr>
            <p:cNvPr name="TextBox 7" id="7"/>
            <p:cNvSpPr txBox="true"/>
            <p:nvPr/>
          </p:nvSpPr>
          <p:spPr>
            <a:xfrm>
              <a:off x="0" y="-123825"/>
              <a:ext cx="10807200" cy="6303763"/>
            </a:xfrm>
            <a:prstGeom prst="rect">
              <a:avLst/>
            </a:prstGeom>
          </p:spPr>
          <p:txBody>
            <a:bodyPr anchor="t" rtlCol="false" tIns="88900" lIns="88900" bIns="88900" rIns="88900"/>
            <a:lstStyle/>
            <a:p>
              <a:pPr algn="just">
                <a:lnSpc>
                  <a:spcPts val="4452"/>
                </a:lnSpc>
              </a:pPr>
              <a:r>
                <a:rPr lang="en-US" sz="2799" spc="75">
                  <a:solidFill>
                    <a:srgbClr val="0E2A47"/>
                  </a:solidFill>
                  <a:latin typeface="Arimo"/>
                </a:rPr>
                <a:t>  Our project combines fine-tuned large language model LLama3 and generative model Stable Diffusion. By using LLama3 to understand user needs and convert them into corresponding prompts, it addresses the problem of poor image quality caused by unclear descriptions when users directly use generative models.</a:t>
              </a:r>
            </a:p>
          </p:txBody>
        </p:sp>
      </p:grpSp>
      <p:sp>
        <p:nvSpPr>
          <p:cNvPr name="Freeform 8" id="8"/>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1656943" y="2929737"/>
            <a:ext cx="3187837" cy="3155225"/>
          </a:xfrm>
          <a:custGeom>
            <a:avLst/>
            <a:gdLst/>
            <a:ahLst/>
            <a:cxnLst/>
            <a:rect r="r" b="b" t="t" l="l"/>
            <a:pathLst>
              <a:path h="3155225" w="3187837">
                <a:moveTo>
                  <a:pt x="0" y="0"/>
                </a:moveTo>
                <a:lnTo>
                  <a:pt x="3187837" y="0"/>
                </a:lnTo>
                <a:lnTo>
                  <a:pt x="3187837" y="3155225"/>
                </a:lnTo>
                <a:lnTo>
                  <a:pt x="0" y="3155225"/>
                </a:lnTo>
                <a:lnTo>
                  <a:pt x="0" y="0"/>
                </a:lnTo>
                <a:close/>
              </a:path>
            </a:pathLst>
          </a:custGeom>
          <a:blipFill>
            <a:blip r:embed="rId11"/>
            <a:stretch>
              <a:fillRect l="0" t="0" r="0" b="0"/>
            </a:stretch>
          </a:blipFill>
        </p:spPr>
      </p:sp>
      <p:sp>
        <p:nvSpPr>
          <p:cNvPr name="Freeform 11" id="11"/>
          <p:cNvSpPr/>
          <p:nvPr/>
        </p:nvSpPr>
        <p:spPr>
          <a:xfrm flipH="false" flipV="false" rot="0">
            <a:off x="10791794" y="6084962"/>
            <a:ext cx="4918136" cy="2764402"/>
          </a:xfrm>
          <a:custGeom>
            <a:avLst/>
            <a:gdLst/>
            <a:ahLst/>
            <a:cxnLst/>
            <a:rect r="r" b="b" t="t" l="l"/>
            <a:pathLst>
              <a:path h="2764402" w="4918136">
                <a:moveTo>
                  <a:pt x="0" y="0"/>
                </a:moveTo>
                <a:lnTo>
                  <a:pt x="4918135" y="0"/>
                </a:lnTo>
                <a:lnTo>
                  <a:pt x="4918135" y="2764403"/>
                </a:lnTo>
                <a:lnTo>
                  <a:pt x="0" y="2764403"/>
                </a:lnTo>
                <a:lnTo>
                  <a:pt x="0" y="0"/>
                </a:lnTo>
                <a:close/>
              </a:path>
            </a:pathLst>
          </a:custGeom>
          <a:blipFill>
            <a:blip r:embed="rId1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296073" y="700036"/>
            <a:ext cx="17695854" cy="942975"/>
          </a:xfrm>
          <a:prstGeom prst="rect">
            <a:avLst/>
          </a:prstGeom>
        </p:spPr>
        <p:txBody>
          <a:bodyPr anchor="t" rtlCol="false" tIns="0" lIns="0" bIns="0" rIns="0">
            <a:spAutoFit/>
          </a:bodyPr>
          <a:lstStyle/>
          <a:p>
            <a:pPr algn="l">
              <a:lnSpc>
                <a:spcPts val="7200"/>
              </a:lnSpc>
            </a:pPr>
            <a:r>
              <a:rPr lang="en-US" sz="6000">
                <a:solidFill>
                  <a:srgbClr val="252525"/>
                </a:solidFill>
                <a:latin typeface="Arimo Bold"/>
              </a:rPr>
              <a:t>Project Innovation Point (Application Innovation)</a:t>
            </a:r>
          </a:p>
        </p:txBody>
      </p:sp>
      <p:grpSp>
        <p:nvGrpSpPr>
          <p:cNvPr name="Group 5" id="5"/>
          <p:cNvGrpSpPr/>
          <p:nvPr/>
        </p:nvGrpSpPr>
        <p:grpSpPr>
          <a:xfrm rot="0">
            <a:off x="1229517" y="2704573"/>
            <a:ext cx="8105400" cy="5758606"/>
            <a:chOff x="0" y="0"/>
            <a:chExt cx="10807200" cy="7678141"/>
          </a:xfrm>
        </p:grpSpPr>
        <p:sp>
          <p:nvSpPr>
            <p:cNvPr name="Freeform 6" id="6"/>
            <p:cNvSpPr/>
            <p:nvPr/>
          </p:nvSpPr>
          <p:spPr>
            <a:xfrm flipH="false" flipV="false" rot="0">
              <a:off x="0" y="0"/>
              <a:ext cx="10807192" cy="7678093"/>
            </a:xfrm>
            <a:custGeom>
              <a:avLst/>
              <a:gdLst/>
              <a:ahLst/>
              <a:cxnLst/>
              <a:rect r="r" b="b" t="t" l="l"/>
              <a:pathLst>
                <a:path h="7678093" w="10807192">
                  <a:moveTo>
                    <a:pt x="0" y="0"/>
                  </a:moveTo>
                  <a:lnTo>
                    <a:pt x="10807192" y="0"/>
                  </a:lnTo>
                  <a:lnTo>
                    <a:pt x="10807192" y="7678093"/>
                  </a:lnTo>
                  <a:lnTo>
                    <a:pt x="0" y="7678093"/>
                  </a:lnTo>
                  <a:close/>
                </a:path>
              </a:pathLst>
            </a:custGeom>
            <a:solidFill>
              <a:srgbClr val="F3E7F3"/>
            </a:solidFill>
          </p:spPr>
        </p:sp>
        <p:sp>
          <p:nvSpPr>
            <p:cNvPr name="TextBox 7" id="7"/>
            <p:cNvSpPr txBox="true"/>
            <p:nvPr/>
          </p:nvSpPr>
          <p:spPr>
            <a:xfrm>
              <a:off x="0" y="-123825"/>
              <a:ext cx="10807200" cy="7801966"/>
            </a:xfrm>
            <a:prstGeom prst="rect">
              <a:avLst/>
            </a:prstGeom>
          </p:spPr>
          <p:txBody>
            <a:bodyPr anchor="t" rtlCol="false" tIns="88900" lIns="88900" bIns="88900" rIns="88900"/>
            <a:lstStyle/>
            <a:p>
              <a:pPr algn="just">
                <a:lnSpc>
                  <a:spcPts val="4452"/>
                </a:lnSpc>
              </a:pPr>
              <a:r>
                <a:rPr lang="en-US" sz="2799" spc="75">
                  <a:solidFill>
                    <a:srgbClr val="0E2A47"/>
                  </a:solidFill>
                  <a:latin typeface="Arimo"/>
                </a:rPr>
                <a:t>Our project combines language models and image generation models, providing highly personalized design suggestions based on the user's personal style, preferences, and needs through a user-friendly interface. This personalization is not only based on user verbal descriptions, but also allows for deeper analysis and understanding through uploaded photos and images, providing design solutions that better meet user expectations.</a:t>
              </a:r>
            </a:p>
          </p:txBody>
        </p:sp>
      </p:grpSp>
      <p:sp>
        <p:nvSpPr>
          <p:cNvPr name="Freeform 8" id="8"/>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9924498" y="4946647"/>
            <a:ext cx="4622594" cy="3257931"/>
          </a:xfrm>
          <a:custGeom>
            <a:avLst/>
            <a:gdLst/>
            <a:ahLst/>
            <a:cxnLst/>
            <a:rect r="r" b="b" t="t" l="l"/>
            <a:pathLst>
              <a:path h="3257931" w="4622594">
                <a:moveTo>
                  <a:pt x="0" y="0"/>
                </a:moveTo>
                <a:lnTo>
                  <a:pt x="4622594" y="0"/>
                </a:lnTo>
                <a:lnTo>
                  <a:pt x="4622594" y="3257931"/>
                </a:lnTo>
                <a:lnTo>
                  <a:pt x="0" y="3257931"/>
                </a:lnTo>
                <a:lnTo>
                  <a:pt x="0" y="0"/>
                </a:lnTo>
                <a:close/>
              </a:path>
            </a:pathLst>
          </a:custGeom>
          <a:blipFill>
            <a:blip r:embed="rId11"/>
            <a:stretch>
              <a:fillRect l="-35038" t="0" r="0" b="0"/>
            </a:stretch>
          </a:blipFill>
        </p:spPr>
      </p:sp>
      <p:sp>
        <p:nvSpPr>
          <p:cNvPr name="Freeform 11" id="11"/>
          <p:cNvSpPr/>
          <p:nvPr/>
        </p:nvSpPr>
        <p:spPr>
          <a:xfrm flipH="false" flipV="false" rot="0">
            <a:off x="11124254" y="1985858"/>
            <a:ext cx="6339153" cy="3984372"/>
          </a:xfrm>
          <a:custGeom>
            <a:avLst/>
            <a:gdLst/>
            <a:ahLst/>
            <a:cxnLst/>
            <a:rect r="r" b="b" t="t" l="l"/>
            <a:pathLst>
              <a:path h="3984372" w="6339153">
                <a:moveTo>
                  <a:pt x="0" y="0"/>
                </a:moveTo>
                <a:lnTo>
                  <a:pt x="6339153" y="0"/>
                </a:lnTo>
                <a:lnTo>
                  <a:pt x="6339153" y="3984372"/>
                </a:lnTo>
                <a:lnTo>
                  <a:pt x="0" y="3984372"/>
                </a:lnTo>
                <a:lnTo>
                  <a:pt x="0" y="0"/>
                </a:lnTo>
                <a:close/>
              </a:path>
            </a:pathLst>
          </a:custGeom>
          <a:blipFill>
            <a:blip r:embed="rId1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3091699" y="-1986049"/>
            <a:ext cx="22589900" cy="16132200"/>
          </a:xfrm>
          <a:custGeom>
            <a:avLst/>
            <a:gdLst/>
            <a:ahLst/>
            <a:cxnLst/>
            <a:rect r="r" b="b" t="t" l="l"/>
            <a:pathLst>
              <a:path h="16132200" w="22589900">
                <a:moveTo>
                  <a:pt x="0" y="0"/>
                </a:moveTo>
                <a:lnTo>
                  <a:pt x="22589900" y="0"/>
                </a:lnTo>
                <a:lnTo>
                  <a:pt x="22589900" y="16132200"/>
                </a:lnTo>
                <a:lnTo>
                  <a:pt x="0" y="16132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75600" y="-700302"/>
            <a:ext cx="20213050" cy="11972878"/>
          </a:xfrm>
          <a:custGeom>
            <a:avLst/>
            <a:gdLst/>
            <a:ahLst/>
            <a:cxnLst/>
            <a:rect r="r" b="b" t="t" l="l"/>
            <a:pathLst>
              <a:path h="11972878" w="20213050">
                <a:moveTo>
                  <a:pt x="0" y="0"/>
                </a:moveTo>
                <a:lnTo>
                  <a:pt x="20213050" y="0"/>
                </a:lnTo>
                <a:lnTo>
                  <a:pt x="20213050" y="11972878"/>
                </a:lnTo>
                <a:lnTo>
                  <a:pt x="0" y="119728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Market Prospect Analysis</a:t>
            </a:r>
          </a:p>
        </p:txBody>
      </p:sp>
      <p:sp>
        <p:nvSpPr>
          <p:cNvPr name="TextBox 5" id="5"/>
          <p:cNvSpPr txBox="true"/>
          <p:nvPr/>
        </p:nvSpPr>
        <p:spPr>
          <a:xfrm rot="0">
            <a:off x="1919323" y="3352945"/>
            <a:ext cx="15225150" cy="2221927"/>
          </a:xfrm>
          <a:prstGeom prst="rect">
            <a:avLst/>
          </a:prstGeom>
        </p:spPr>
        <p:txBody>
          <a:bodyPr anchor="t" rtlCol="false" tIns="0" lIns="0" bIns="0" rIns="0">
            <a:spAutoFit/>
          </a:bodyPr>
          <a:lstStyle/>
          <a:p>
            <a:pPr algn="l">
              <a:lnSpc>
                <a:spcPts val="4416"/>
              </a:lnSpc>
            </a:pPr>
            <a:r>
              <a:rPr lang="en-US" sz="3200">
                <a:solidFill>
                  <a:srgbClr val="252525"/>
                </a:solidFill>
                <a:latin typeface="Arimo"/>
              </a:rPr>
              <a:t>Currently, the global interior design market is experiencing significant growth. In 2021, the market size was </a:t>
            </a:r>
            <a:r>
              <a:rPr lang="en-US" sz="3200">
                <a:solidFill>
                  <a:srgbClr val="252525"/>
                </a:solidFill>
                <a:latin typeface="Arimo Bold"/>
              </a:rPr>
              <a:t>$180.73</a:t>
            </a:r>
            <a:r>
              <a:rPr lang="en-US" sz="3200">
                <a:solidFill>
                  <a:srgbClr val="252525"/>
                </a:solidFill>
                <a:latin typeface="Arimo"/>
              </a:rPr>
              <a:t> billion and is expected to reach </a:t>
            </a:r>
            <a:r>
              <a:rPr lang="en-US" sz="3200">
                <a:solidFill>
                  <a:srgbClr val="252525"/>
                </a:solidFill>
                <a:latin typeface="Arimo Bold"/>
              </a:rPr>
              <a:t>$401.157</a:t>
            </a:r>
            <a:r>
              <a:rPr lang="en-US" sz="3200">
                <a:solidFill>
                  <a:srgbClr val="252525"/>
                </a:solidFill>
                <a:latin typeface="Arimo"/>
              </a:rPr>
              <a:t> billion by 2031, with an average annual growth rate (CAGR) of </a:t>
            </a:r>
            <a:r>
              <a:rPr lang="en-US" sz="3200">
                <a:solidFill>
                  <a:srgbClr val="252525"/>
                </a:solidFill>
                <a:latin typeface="Arimo Bold"/>
              </a:rPr>
              <a:t>8.3%</a:t>
            </a:r>
            <a:r>
              <a:rPr lang="en-US" sz="3200">
                <a:solidFill>
                  <a:srgbClr val="252525"/>
                </a:solidFill>
                <a:latin typeface="Arimo"/>
              </a:rPr>
              <a:t>. This shows the strong growth potential of the industry.</a:t>
            </a:r>
          </a:p>
        </p:txBody>
      </p:sp>
      <p:grpSp>
        <p:nvGrpSpPr>
          <p:cNvPr name="Group 6" id="6"/>
          <p:cNvGrpSpPr/>
          <p:nvPr/>
        </p:nvGrpSpPr>
        <p:grpSpPr>
          <a:xfrm rot="0">
            <a:off x="1919323" y="2561853"/>
            <a:ext cx="2813710" cy="862200"/>
            <a:chOff x="0" y="0"/>
            <a:chExt cx="3751613" cy="1149600"/>
          </a:xfrm>
        </p:grpSpPr>
        <p:sp>
          <p:nvSpPr>
            <p:cNvPr name="Freeform 7" id="7"/>
            <p:cNvSpPr/>
            <p:nvPr/>
          </p:nvSpPr>
          <p:spPr>
            <a:xfrm flipH="false" flipV="false" rot="0">
              <a:off x="0" y="0"/>
              <a:ext cx="3751599" cy="1149604"/>
            </a:xfrm>
            <a:custGeom>
              <a:avLst/>
              <a:gdLst/>
              <a:ahLst/>
              <a:cxnLst/>
              <a:rect r="r" b="b" t="t" l="l"/>
              <a:pathLst>
                <a:path h="1149604" w="3751599">
                  <a:moveTo>
                    <a:pt x="0" y="0"/>
                  </a:moveTo>
                  <a:lnTo>
                    <a:pt x="3751599" y="0"/>
                  </a:lnTo>
                  <a:lnTo>
                    <a:pt x="3751599" y="1149604"/>
                  </a:lnTo>
                  <a:lnTo>
                    <a:pt x="0" y="1149604"/>
                  </a:lnTo>
                  <a:close/>
                </a:path>
              </a:pathLst>
            </a:custGeom>
            <a:solidFill>
              <a:srgbClr val="F3E7F3"/>
            </a:solidFill>
          </p:spPr>
        </p:sp>
        <p:sp>
          <p:nvSpPr>
            <p:cNvPr name="TextBox 8" id="8"/>
            <p:cNvSpPr txBox="true"/>
            <p:nvPr/>
          </p:nvSpPr>
          <p:spPr>
            <a:xfrm>
              <a:off x="0" y="-85725"/>
              <a:ext cx="3751613" cy="1235325"/>
            </a:xfrm>
            <a:prstGeom prst="rect">
              <a:avLst/>
            </a:prstGeom>
          </p:spPr>
          <p:txBody>
            <a:bodyPr anchor="t" rtlCol="false" tIns="50800" lIns="50800" bIns="50800" rIns="50800"/>
            <a:lstStyle/>
            <a:p>
              <a:pPr algn="l">
                <a:lnSpc>
                  <a:spcPts val="4829"/>
                </a:lnSpc>
              </a:pPr>
              <a:r>
                <a:rPr lang="en-US" sz="3499">
                  <a:solidFill>
                    <a:srgbClr val="252525"/>
                  </a:solidFill>
                  <a:latin typeface="Arimo Bold"/>
                </a:rPr>
                <a:t>Opportunity</a:t>
              </a:r>
            </a:p>
          </p:txBody>
        </p:sp>
      </p:grpSp>
      <p:sp>
        <p:nvSpPr>
          <p:cNvPr name="Freeform 9" id="9"/>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919323" y="6884725"/>
            <a:ext cx="15225150" cy="2774265"/>
          </a:xfrm>
          <a:prstGeom prst="rect">
            <a:avLst/>
          </a:prstGeom>
        </p:spPr>
        <p:txBody>
          <a:bodyPr anchor="t" rtlCol="false" tIns="0" lIns="0" bIns="0" rIns="0">
            <a:spAutoFit/>
          </a:bodyPr>
          <a:lstStyle/>
          <a:p>
            <a:pPr algn="l">
              <a:lnSpc>
                <a:spcPts val="4416"/>
              </a:lnSpc>
            </a:pPr>
            <a:r>
              <a:rPr lang="en-US" sz="3200">
                <a:solidFill>
                  <a:srgbClr val="252525"/>
                </a:solidFill>
                <a:latin typeface="Arimo"/>
              </a:rPr>
              <a:t>With the rapid development of artificial intelligence (AI) technology, the application of AI in interior design has become more and more extensive. Technologies such as computer-aided design (CAD) and 3D printing have greatly improved design efficiency and accuracy. AIstinct is able to provide personalized design recommendations that meet consumers' demands for efficient and intelligent design.</a:t>
            </a:r>
          </a:p>
        </p:txBody>
      </p:sp>
      <p:grpSp>
        <p:nvGrpSpPr>
          <p:cNvPr name="Group 11" id="11"/>
          <p:cNvGrpSpPr/>
          <p:nvPr/>
        </p:nvGrpSpPr>
        <p:grpSpPr>
          <a:xfrm rot="0">
            <a:off x="1919323" y="6080051"/>
            <a:ext cx="2543323" cy="862200"/>
            <a:chOff x="0" y="0"/>
            <a:chExt cx="3391097" cy="1149600"/>
          </a:xfrm>
        </p:grpSpPr>
        <p:sp>
          <p:nvSpPr>
            <p:cNvPr name="Freeform 12" id="12"/>
            <p:cNvSpPr/>
            <p:nvPr/>
          </p:nvSpPr>
          <p:spPr>
            <a:xfrm flipH="false" flipV="false" rot="0">
              <a:off x="0" y="0"/>
              <a:ext cx="3391084" cy="1149604"/>
            </a:xfrm>
            <a:custGeom>
              <a:avLst/>
              <a:gdLst/>
              <a:ahLst/>
              <a:cxnLst/>
              <a:rect r="r" b="b" t="t" l="l"/>
              <a:pathLst>
                <a:path h="1149604" w="3391084">
                  <a:moveTo>
                    <a:pt x="0" y="0"/>
                  </a:moveTo>
                  <a:lnTo>
                    <a:pt x="3391084" y="0"/>
                  </a:lnTo>
                  <a:lnTo>
                    <a:pt x="3391084" y="1149604"/>
                  </a:lnTo>
                  <a:lnTo>
                    <a:pt x="0" y="1149604"/>
                  </a:lnTo>
                  <a:close/>
                </a:path>
              </a:pathLst>
            </a:custGeom>
            <a:solidFill>
              <a:srgbClr val="F3E7F3"/>
            </a:solidFill>
          </p:spPr>
        </p:sp>
        <p:sp>
          <p:nvSpPr>
            <p:cNvPr name="TextBox 13" id="13"/>
            <p:cNvSpPr txBox="true"/>
            <p:nvPr/>
          </p:nvSpPr>
          <p:spPr>
            <a:xfrm>
              <a:off x="0" y="-85725"/>
              <a:ext cx="3391097" cy="1235325"/>
            </a:xfrm>
            <a:prstGeom prst="rect">
              <a:avLst/>
            </a:prstGeom>
          </p:spPr>
          <p:txBody>
            <a:bodyPr anchor="t" rtlCol="false" tIns="50800" lIns="50800" bIns="50800" rIns="50800"/>
            <a:lstStyle/>
            <a:p>
              <a:pPr algn="l">
                <a:lnSpc>
                  <a:spcPts val="4829"/>
                </a:lnSpc>
              </a:pPr>
              <a:r>
                <a:rPr lang="en-US" sz="3499">
                  <a:solidFill>
                    <a:srgbClr val="252525"/>
                  </a:solidFill>
                  <a:latin typeface="Arimo Bold"/>
                </a:rPr>
                <a:t>Tendency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1796925" y="-3100699"/>
            <a:ext cx="23413334" cy="16302070"/>
          </a:xfrm>
          <a:custGeom>
            <a:avLst/>
            <a:gdLst/>
            <a:ahLst/>
            <a:cxnLst/>
            <a:rect r="r" b="b" t="t" l="l"/>
            <a:pathLst>
              <a:path h="16302070" w="23413334">
                <a:moveTo>
                  <a:pt x="0" y="0"/>
                </a:moveTo>
                <a:lnTo>
                  <a:pt x="23413334" y="0"/>
                </a:lnTo>
                <a:lnTo>
                  <a:pt x="23413334" y="16302070"/>
                </a:lnTo>
                <a:lnTo>
                  <a:pt x="0" y="163020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88920" y="-985604"/>
            <a:ext cx="16546606" cy="10641182"/>
          </a:xfrm>
          <a:custGeom>
            <a:avLst/>
            <a:gdLst/>
            <a:ahLst/>
            <a:cxnLst/>
            <a:rect r="r" b="b" t="t" l="l"/>
            <a:pathLst>
              <a:path h="10641182" w="16546606">
                <a:moveTo>
                  <a:pt x="0" y="0"/>
                </a:moveTo>
                <a:lnTo>
                  <a:pt x="16546606" y="0"/>
                </a:lnTo>
                <a:lnTo>
                  <a:pt x="16546606" y="10641182"/>
                </a:lnTo>
                <a:lnTo>
                  <a:pt x="0" y="10641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6090758" y="8350284"/>
            <a:ext cx="1541622" cy="1410654"/>
          </a:xfrm>
          <a:custGeom>
            <a:avLst/>
            <a:gdLst/>
            <a:ahLst/>
            <a:cxnLst/>
            <a:rect r="r" b="b" t="t" l="l"/>
            <a:pathLst>
              <a:path h="1410654" w="1541622">
                <a:moveTo>
                  <a:pt x="0" y="0"/>
                </a:moveTo>
                <a:lnTo>
                  <a:pt x="1541622" y="0"/>
                </a:lnTo>
                <a:lnTo>
                  <a:pt x="1541622" y="1410654"/>
                </a:lnTo>
                <a:lnTo>
                  <a:pt x="0" y="14106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457200" y="-84338"/>
            <a:ext cx="1724400" cy="5144078"/>
          </a:xfrm>
          <a:custGeom>
            <a:avLst/>
            <a:gdLst/>
            <a:ahLst/>
            <a:cxnLst/>
            <a:rect r="r" b="b" t="t" l="l"/>
            <a:pathLst>
              <a:path h="5144078" w="1724400">
                <a:moveTo>
                  <a:pt x="0" y="0"/>
                </a:moveTo>
                <a:lnTo>
                  <a:pt x="1724400" y="0"/>
                </a:lnTo>
                <a:lnTo>
                  <a:pt x="1724400" y="5144078"/>
                </a:lnTo>
                <a:lnTo>
                  <a:pt x="0" y="51440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2926107" y="664898"/>
            <a:ext cx="12435786" cy="7340177"/>
          </a:xfrm>
          <a:custGeom>
            <a:avLst/>
            <a:gdLst/>
            <a:ahLst/>
            <a:cxnLst/>
            <a:rect r="r" b="b" t="t" l="l"/>
            <a:pathLst>
              <a:path h="7340177" w="12435786">
                <a:moveTo>
                  <a:pt x="0" y="0"/>
                </a:moveTo>
                <a:lnTo>
                  <a:pt x="12435786" y="0"/>
                </a:lnTo>
                <a:lnTo>
                  <a:pt x="12435786" y="7340178"/>
                </a:lnTo>
                <a:lnTo>
                  <a:pt x="0" y="7340178"/>
                </a:lnTo>
                <a:lnTo>
                  <a:pt x="0" y="0"/>
                </a:lnTo>
                <a:close/>
              </a:path>
            </a:pathLst>
          </a:custGeom>
          <a:blipFill>
            <a:blip r:embed="rId11"/>
            <a:stretch>
              <a:fillRect l="0" t="0" r="0" b="0"/>
            </a:stretch>
          </a:blipFill>
        </p:spPr>
      </p:sp>
      <p:grpSp>
        <p:nvGrpSpPr>
          <p:cNvPr name="Group 7" id="7"/>
          <p:cNvGrpSpPr/>
          <p:nvPr/>
        </p:nvGrpSpPr>
        <p:grpSpPr>
          <a:xfrm rot="0">
            <a:off x="2846257" y="8347683"/>
            <a:ext cx="12595485" cy="1307895"/>
            <a:chOff x="0" y="0"/>
            <a:chExt cx="16793980" cy="1743859"/>
          </a:xfrm>
        </p:grpSpPr>
        <p:sp>
          <p:nvSpPr>
            <p:cNvPr name="Freeform 8" id="8"/>
            <p:cNvSpPr/>
            <p:nvPr/>
          </p:nvSpPr>
          <p:spPr>
            <a:xfrm flipH="false" flipV="false" rot="0">
              <a:off x="0" y="0"/>
              <a:ext cx="16793969" cy="1743848"/>
            </a:xfrm>
            <a:custGeom>
              <a:avLst/>
              <a:gdLst/>
              <a:ahLst/>
              <a:cxnLst/>
              <a:rect r="r" b="b" t="t" l="l"/>
              <a:pathLst>
                <a:path h="1743848" w="16793969">
                  <a:moveTo>
                    <a:pt x="0" y="0"/>
                  </a:moveTo>
                  <a:lnTo>
                    <a:pt x="16793969" y="0"/>
                  </a:lnTo>
                  <a:lnTo>
                    <a:pt x="16793969" y="1743848"/>
                  </a:lnTo>
                  <a:lnTo>
                    <a:pt x="0" y="1743848"/>
                  </a:lnTo>
                  <a:close/>
                </a:path>
              </a:pathLst>
            </a:custGeom>
            <a:solidFill>
              <a:srgbClr val="F3E7F3"/>
            </a:solidFill>
          </p:spPr>
        </p:sp>
        <p:sp>
          <p:nvSpPr>
            <p:cNvPr name="TextBox 9" id="9"/>
            <p:cNvSpPr txBox="true"/>
            <p:nvPr/>
          </p:nvSpPr>
          <p:spPr>
            <a:xfrm>
              <a:off x="0" y="-123825"/>
              <a:ext cx="16793980" cy="1867684"/>
            </a:xfrm>
            <a:prstGeom prst="rect">
              <a:avLst/>
            </a:prstGeom>
          </p:spPr>
          <p:txBody>
            <a:bodyPr anchor="t" rtlCol="false" tIns="88900" lIns="88900" bIns="88900" rIns="88900"/>
            <a:lstStyle/>
            <a:p>
              <a:pPr algn="just">
                <a:lnSpc>
                  <a:spcPts val="4452"/>
                </a:lnSpc>
              </a:pPr>
              <a:r>
                <a:rPr lang="en-US" sz="2799" spc="75">
                  <a:solidFill>
                    <a:srgbClr val="0E2A47"/>
                  </a:solidFill>
                  <a:latin typeface="Arimo"/>
                </a:rPr>
                <a:t>  We set up projects on github and collaborate through git, which is very convenient.</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3091699" y="-1986049"/>
            <a:ext cx="22589900" cy="16132200"/>
          </a:xfrm>
          <a:custGeom>
            <a:avLst/>
            <a:gdLst/>
            <a:ahLst/>
            <a:cxnLst/>
            <a:rect r="r" b="b" t="t" l="l"/>
            <a:pathLst>
              <a:path h="16132200" w="22589900">
                <a:moveTo>
                  <a:pt x="0" y="0"/>
                </a:moveTo>
                <a:lnTo>
                  <a:pt x="22589900" y="0"/>
                </a:lnTo>
                <a:lnTo>
                  <a:pt x="22589900" y="16132200"/>
                </a:lnTo>
                <a:lnTo>
                  <a:pt x="0" y="16132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75600" y="-700302"/>
            <a:ext cx="20213050" cy="11972878"/>
          </a:xfrm>
          <a:custGeom>
            <a:avLst/>
            <a:gdLst/>
            <a:ahLst/>
            <a:cxnLst/>
            <a:rect r="r" b="b" t="t" l="l"/>
            <a:pathLst>
              <a:path h="11972878" w="20213050">
                <a:moveTo>
                  <a:pt x="0" y="0"/>
                </a:moveTo>
                <a:lnTo>
                  <a:pt x="20213050" y="0"/>
                </a:lnTo>
                <a:lnTo>
                  <a:pt x="20213050" y="11972878"/>
                </a:lnTo>
                <a:lnTo>
                  <a:pt x="0" y="119728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Target Market Analysis</a:t>
            </a:r>
          </a:p>
        </p:txBody>
      </p:sp>
      <p:sp>
        <p:nvSpPr>
          <p:cNvPr name="TextBox 5" id="5"/>
          <p:cNvSpPr txBox="true"/>
          <p:nvPr/>
        </p:nvSpPr>
        <p:spPr>
          <a:xfrm rot="0">
            <a:off x="1919323" y="3467245"/>
            <a:ext cx="15225150" cy="2221926"/>
          </a:xfrm>
          <a:prstGeom prst="rect">
            <a:avLst/>
          </a:prstGeom>
        </p:spPr>
        <p:txBody>
          <a:bodyPr anchor="t" rtlCol="false" tIns="0" lIns="0" bIns="0" rIns="0">
            <a:spAutoFit/>
          </a:bodyPr>
          <a:lstStyle/>
          <a:p>
            <a:pPr algn="l" marL="690881" indent="-345440" lvl="1">
              <a:lnSpc>
                <a:spcPts val="4416"/>
              </a:lnSpc>
              <a:buFont typeface="Arial"/>
              <a:buChar char="•"/>
            </a:pPr>
            <a:r>
              <a:rPr lang="en-US" sz="3200">
                <a:solidFill>
                  <a:srgbClr val="252525"/>
                </a:solidFill>
                <a:latin typeface="Arimo Bold"/>
              </a:rPr>
              <a:t>Individual users:</a:t>
            </a:r>
            <a:r>
              <a:rPr lang="en-US" sz="3200">
                <a:solidFill>
                  <a:srgbClr val="252525"/>
                </a:solidFill>
                <a:latin typeface="Arimo"/>
              </a:rPr>
              <a:t> families and homeowners looking to enhance their quality of life through professional design.</a:t>
            </a:r>
          </a:p>
          <a:p>
            <a:pPr algn="l" marL="690880" indent="-345440" lvl="1">
              <a:lnSpc>
                <a:spcPts val="4416"/>
              </a:lnSpc>
              <a:buFont typeface="Arial"/>
              <a:buChar char="•"/>
            </a:pPr>
            <a:r>
              <a:rPr lang="en-US" sz="3200">
                <a:solidFill>
                  <a:srgbClr val="252525"/>
                </a:solidFill>
                <a:latin typeface="Arimo Bold"/>
              </a:rPr>
              <a:t>Professional users:</a:t>
            </a:r>
            <a:r>
              <a:rPr lang="en-US" sz="3200">
                <a:solidFill>
                  <a:srgbClr val="252525"/>
                </a:solidFill>
                <a:latin typeface="Arimo"/>
              </a:rPr>
              <a:t> including interior designers and design companies seeking to improve design efficiency and customer satisfaction.</a:t>
            </a:r>
          </a:p>
        </p:txBody>
      </p:sp>
      <p:grpSp>
        <p:nvGrpSpPr>
          <p:cNvPr name="Group 6" id="6"/>
          <p:cNvGrpSpPr/>
          <p:nvPr/>
        </p:nvGrpSpPr>
        <p:grpSpPr>
          <a:xfrm rot="0">
            <a:off x="1919323" y="2561853"/>
            <a:ext cx="3674032" cy="862200"/>
            <a:chOff x="0" y="0"/>
            <a:chExt cx="4898710" cy="1149600"/>
          </a:xfrm>
        </p:grpSpPr>
        <p:sp>
          <p:nvSpPr>
            <p:cNvPr name="Freeform 7" id="7"/>
            <p:cNvSpPr/>
            <p:nvPr/>
          </p:nvSpPr>
          <p:spPr>
            <a:xfrm flipH="false" flipV="false" rot="0">
              <a:off x="0" y="0"/>
              <a:ext cx="4898691" cy="1149604"/>
            </a:xfrm>
            <a:custGeom>
              <a:avLst/>
              <a:gdLst/>
              <a:ahLst/>
              <a:cxnLst/>
              <a:rect r="r" b="b" t="t" l="l"/>
              <a:pathLst>
                <a:path h="1149604" w="4898691">
                  <a:moveTo>
                    <a:pt x="0" y="0"/>
                  </a:moveTo>
                  <a:lnTo>
                    <a:pt x="4898691" y="0"/>
                  </a:lnTo>
                  <a:lnTo>
                    <a:pt x="4898691" y="1149604"/>
                  </a:lnTo>
                  <a:lnTo>
                    <a:pt x="0" y="1149604"/>
                  </a:lnTo>
                  <a:close/>
                </a:path>
              </a:pathLst>
            </a:custGeom>
            <a:solidFill>
              <a:srgbClr val="F3E7F3"/>
            </a:solidFill>
          </p:spPr>
        </p:sp>
        <p:sp>
          <p:nvSpPr>
            <p:cNvPr name="TextBox 8" id="8"/>
            <p:cNvSpPr txBox="true"/>
            <p:nvPr/>
          </p:nvSpPr>
          <p:spPr>
            <a:xfrm>
              <a:off x="0" y="-85725"/>
              <a:ext cx="4898710" cy="1235325"/>
            </a:xfrm>
            <a:prstGeom prst="rect">
              <a:avLst/>
            </a:prstGeom>
          </p:spPr>
          <p:txBody>
            <a:bodyPr anchor="t" rtlCol="false" tIns="50800" lIns="50800" bIns="50800" rIns="50800"/>
            <a:lstStyle/>
            <a:p>
              <a:pPr algn="l">
                <a:lnSpc>
                  <a:spcPts val="4829"/>
                </a:lnSpc>
              </a:pPr>
              <a:r>
                <a:rPr lang="en-US" sz="3499">
                  <a:solidFill>
                    <a:srgbClr val="252525"/>
                  </a:solidFill>
                  <a:latin typeface="Arimo Bold"/>
                </a:rPr>
                <a:t>Customer group</a:t>
              </a:r>
            </a:p>
          </p:txBody>
        </p:sp>
      </p:grpSp>
      <p:sp>
        <p:nvSpPr>
          <p:cNvPr name="Freeform 9" id="9"/>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1919323" y="6080051"/>
            <a:ext cx="2543323" cy="862200"/>
            <a:chOff x="0" y="0"/>
            <a:chExt cx="3391097" cy="1149600"/>
          </a:xfrm>
        </p:grpSpPr>
        <p:sp>
          <p:nvSpPr>
            <p:cNvPr name="Freeform 11" id="11"/>
            <p:cNvSpPr/>
            <p:nvPr/>
          </p:nvSpPr>
          <p:spPr>
            <a:xfrm flipH="false" flipV="false" rot="0">
              <a:off x="0" y="0"/>
              <a:ext cx="3391084" cy="1149604"/>
            </a:xfrm>
            <a:custGeom>
              <a:avLst/>
              <a:gdLst/>
              <a:ahLst/>
              <a:cxnLst/>
              <a:rect r="r" b="b" t="t" l="l"/>
              <a:pathLst>
                <a:path h="1149604" w="3391084">
                  <a:moveTo>
                    <a:pt x="0" y="0"/>
                  </a:moveTo>
                  <a:lnTo>
                    <a:pt x="3391084" y="0"/>
                  </a:lnTo>
                  <a:lnTo>
                    <a:pt x="3391084" y="1149604"/>
                  </a:lnTo>
                  <a:lnTo>
                    <a:pt x="0" y="1149604"/>
                  </a:lnTo>
                  <a:close/>
                </a:path>
              </a:pathLst>
            </a:custGeom>
            <a:solidFill>
              <a:srgbClr val="F3E7F3"/>
            </a:solidFill>
          </p:spPr>
        </p:sp>
        <p:sp>
          <p:nvSpPr>
            <p:cNvPr name="TextBox 12" id="12"/>
            <p:cNvSpPr txBox="true"/>
            <p:nvPr/>
          </p:nvSpPr>
          <p:spPr>
            <a:xfrm>
              <a:off x="0" y="-85725"/>
              <a:ext cx="3391097" cy="1235325"/>
            </a:xfrm>
            <a:prstGeom prst="rect">
              <a:avLst/>
            </a:prstGeom>
          </p:spPr>
          <p:txBody>
            <a:bodyPr anchor="t" rtlCol="false" tIns="50800" lIns="50800" bIns="50800" rIns="50800"/>
            <a:lstStyle/>
            <a:p>
              <a:pPr algn="l">
                <a:lnSpc>
                  <a:spcPts val="4829"/>
                </a:lnSpc>
              </a:pPr>
              <a:r>
                <a:rPr lang="en-US" sz="3499">
                  <a:solidFill>
                    <a:srgbClr val="252525"/>
                  </a:solidFill>
                  <a:latin typeface="Arimo Bold"/>
                </a:rPr>
                <a:t>Tendency</a:t>
              </a:r>
            </a:p>
          </p:txBody>
        </p:sp>
      </p:grpSp>
      <p:sp>
        <p:nvSpPr>
          <p:cNvPr name="TextBox 13" id="13"/>
          <p:cNvSpPr txBox="true"/>
          <p:nvPr/>
        </p:nvSpPr>
        <p:spPr>
          <a:xfrm rot="0">
            <a:off x="1919323" y="7035927"/>
            <a:ext cx="15225150" cy="1669588"/>
          </a:xfrm>
          <a:prstGeom prst="rect">
            <a:avLst/>
          </a:prstGeom>
        </p:spPr>
        <p:txBody>
          <a:bodyPr anchor="t" rtlCol="false" tIns="0" lIns="0" bIns="0" rIns="0">
            <a:spAutoFit/>
          </a:bodyPr>
          <a:lstStyle/>
          <a:p>
            <a:pPr algn="l" marL="690881" indent="-345440" lvl="1">
              <a:lnSpc>
                <a:spcPts val="4416"/>
              </a:lnSpc>
              <a:buFont typeface="Arial"/>
              <a:buChar char="•"/>
            </a:pPr>
            <a:r>
              <a:rPr lang="en-US" sz="3200">
                <a:solidFill>
                  <a:srgbClr val="252525"/>
                </a:solidFill>
                <a:latin typeface="Arimo Bold"/>
              </a:rPr>
              <a:t>Individual users:</a:t>
            </a:r>
            <a:r>
              <a:rPr lang="en-US" sz="3200">
                <a:solidFill>
                  <a:srgbClr val="252525"/>
                </a:solidFill>
                <a:latin typeface="Arimo"/>
              </a:rPr>
              <a:t> Pursue personalized and simple design experience.</a:t>
            </a:r>
          </a:p>
          <a:p>
            <a:pPr algn="l" marL="690880" indent="-345440" lvl="1">
              <a:lnSpc>
                <a:spcPts val="4416"/>
              </a:lnSpc>
              <a:buFont typeface="Arial"/>
              <a:buChar char="•"/>
            </a:pPr>
            <a:r>
              <a:rPr lang="en-US" sz="3200">
                <a:solidFill>
                  <a:srgbClr val="252525"/>
                </a:solidFill>
                <a:latin typeface="Arimo Bold"/>
              </a:rPr>
              <a:t>Professional users:</a:t>
            </a:r>
            <a:r>
              <a:rPr lang="en-US" sz="3200">
                <a:solidFill>
                  <a:srgbClr val="252525"/>
                </a:solidFill>
                <a:latin typeface="Arimo"/>
              </a:rPr>
              <a:t> Focus on efficient and accurate design tools to improve work efficiency.</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2933741" y="-2981076"/>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Usage on Different Parts</a:t>
            </a:r>
          </a:p>
        </p:txBody>
      </p:sp>
      <p:sp>
        <p:nvSpPr>
          <p:cNvPr name="Freeform 6" id="6"/>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8" id="8"/>
          <p:cNvPicPr>
            <a:picLocks noChangeAspect="true"/>
          </p:cNvPicPr>
          <p:nvPr/>
        </p:nvPicPr>
        <p:blipFill>
          <a:blip r:embed="rId8"/>
          <a:stretch>
            <a:fillRect/>
          </a:stretch>
        </p:blipFill>
        <p:spPr>
          <a:xfrm rot="0">
            <a:off x="249660" y="1944563"/>
            <a:ext cx="9754825" cy="8126639"/>
          </a:xfrm>
          <a:prstGeom prst="rect">
            <a:avLst/>
          </a:prstGeom>
        </p:spPr>
      </p:pic>
      <p:grpSp>
        <p:nvGrpSpPr>
          <p:cNvPr name="Group 9" id="9"/>
          <p:cNvGrpSpPr/>
          <p:nvPr/>
        </p:nvGrpSpPr>
        <p:grpSpPr>
          <a:xfrm rot="0">
            <a:off x="10577231" y="2727189"/>
            <a:ext cx="5081479" cy="1101483"/>
            <a:chOff x="0" y="0"/>
            <a:chExt cx="6775305" cy="1468644"/>
          </a:xfrm>
        </p:grpSpPr>
        <p:grpSp>
          <p:nvGrpSpPr>
            <p:cNvPr name="Group 10" id="10"/>
            <p:cNvGrpSpPr/>
            <p:nvPr/>
          </p:nvGrpSpPr>
          <p:grpSpPr>
            <a:xfrm rot="0">
              <a:off x="0" y="0"/>
              <a:ext cx="6775305" cy="1468644"/>
              <a:chOff x="0" y="0"/>
              <a:chExt cx="1424849" cy="308856"/>
            </a:xfrm>
          </p:grpSpPr>
          <p:sp>
            <p:nvSpPr>
              <p:cNvPr name="Freeform 11" id="11"/>
              <p:cNvSpPr/>
              <p:nvPr/>
            </p:nvSpPr>
            <p:spPr>
              <a:xfrm flipH="false" flipV="false" rot="0">
                <a:off x="0" y="0"/>
                <a:ext cx="1424849" cy="308856"/>
              </a:xfrm>
              <a:custGeom>
                <a:avLst/>
                <a:gdLst/>
                <a:ahLst/>
                <a:cxnLst/>
                <a:rect r="r" b="b" t="t" l="l"/>
                <a:pathLst>
                  <a:path h="308856" w="1424849">
                    <a:moveTo>
                      <a:pt x="30186" y="0"/>
                    </a:moveTo>
                    <a:lnTo>
                      <a:pt x="1394663" y="0"/>
                    </a:lnTo>
                    <a:cubicBezTo>
                      <a:pt x="1402668" y="0"/>
                      <a:pt x="1410346" y="3180"/>
                      <a:pt x="1416007" y="8841"/>
                    </a:cubicBezTo>
                    <a:cubicBezTo>
                      <a:pt x="1421668" y="14502"/>
                      <a:pt x="1424849" y="22180"/>
                      <a:pt x="1424849" y="30186"/>
                    </a:cubicBezTo>
                    <a:lnTo>
                      <a:pt x="1424849" y="278670"/>
                    </a:lnTo>
                    <a:cubicBezTo>
                      <a:pt x="1424849" y="286676"/>
                      <a:pt x="1421668" y="294354"/>
                      <a:pt x="1416007" y="300015"/>
                    </a:cubicBezTo>
                    <a:cubicBezTo>
                      <a:pt x="1410346" y="305676"/>
                      <a:pt x="1402668" y="308856"/>
                      <a:pt x="1394663" y="308856"/>
                    </a:cubicBezTo>
                    <a:lnTo>
                      <a:pt x="30186" y="308856"/>
                    </a:lnTo>
                    <a:cubicBezTo>
                      <a:pt x="22180" y="308856"/>
                      <a:pt x="14502" y="305676"/>
                      <a:pt x="8841" y="300015"/>
                    </a:cubicBezTo>
                    <a:cubicBezTo>
                      <a:pt x="3180" y="294354"/>
                      <a:pt x="0" y="286676"/>
                      <a:pt x="0" y="278670"/>
                    </a:cubicBezTo>
                    <a:lnTo>
                      <a:pt x="0" y="30186"/>
                    </a:lnTo>
                    <a:cubicBezTo>
                      <a:pt x="0" y="22180"/>
                      <a:pt x="3180" y="14502"/>
                      <a:pt x="8841" y="8841"/>
                    </a:cubicBezTo>
                    <a:cubicBezTo>
                      <a:pt x="14502" y="3180"/>
                      <a:pt x="22180" y="0"/>
                      <a:pt x="30186" y="0"/>
                    </a:cubicBezTo>
                    <a:close/>
                  </a:path>
                </a:pathLst>
              </a:custGeom>
              <a:solidFill>
                <a:srgbClr val="F1F1F1"/>
              </a:solidFill>
              <a:ln w="9525" cap="sq">
                <a:solidFill>
                  <a:srgbClr val="000000"/>
                </a:solidFill>
                <a:prstDash val="solid"/>
                <a:miter/>
              </a:ln>
            </p:spPr>
          </p:sp>
          <p:sp>
            <p:nvSpPr>
              <p:cNvPr name="TextBox 12" id="12"/>
              <p:cNvSpPr txBox="true"/>
              <p:nvPr/>
            </p:nvSpPr>
            <p:spPr>
              <a:xfrm>
                <a:off x="0" y="-19050"/>
                <a:ext cx="1424849" cy="327906"/>
              </a:xfrm>
              <a:prstGeom prst="rect">
                <a:avLst/>
              </a:prstGeom>
            </p:spPr>
            <p:txBody>
              <a:bodyPr anchor="ctr" rtlCol="false" tIns="50800" lIns="50800" bIns="50800" rIns="50800"/>
              <a:lstStyle/>
              <a:p>
                <a:pPr algn="ctr" marL="0" indent="0" lvl="0">
                  <a:lnSpc>
                    <a:spcPts val="700"/>
                  </a:lnSpc>
                  <a:spcBef>
                    <a:spcPct val="0"/>
                  </a:spcBef>
                </a:pPr>
              </a:p>
            </p:txBody>
          </p:sp>
        </p:grpSp>
        <p:grpSp>
          <p:nvGrpSpPr>
            <p:cNvPr name="Group 13" id="13"/>
            <p:cNvGrpSpPr/>
            <p:nvPr/>
          </p:nvGrpSpPr>
          <p:grpSpPr>
            <a:xfrm rot="0">
              <a:off x="431869" y="233120"/>
              <a:ext cx="681974" cy="692786"/>
              <a:chOff x="0" y="0"/>
              <a:chExt cx="143419" cy="145693"/>
            </a:xfrm>
          </p:grpSpPr>
          <p:sp>
            <p:nvSpPr>
              <p:cNvPr name="Freeform 14" id="14"/>
              <p:cNvSpPr/>
              <p:nvPr/>
            </p:nvSpPr>
            <p:spPr>
              <a:xfrm flipH="false" flipV="false" rot="0">
                <a:off x="0" y="0"/>
                <a:ext cx="143419" cy="145693"/>
              </a:xfrm>
              <a:custGeom>
                <a:avLst/>
                <a:gdLst/>
                <a:ahLst/>
                <a:cxnLst/>
                <a:rect r="r" b="b" t="t" l="l"/>
                <a:pathLst>
                  <a:path h="145693" w="143419">
                    <a:moveTo>
                      <a:pt x="71710" y="0"/>
                    </a:moveTo>
                    <a:lnTo>
                      <a:pt x="71710" y="0"/>
                    </a:lnTo>
                    <a:cubicBezTo>
                      <a:pt x="90728" y="0"/>
                      <a:pt x="108968" y="7555"/>
                      <a:pt x="122416" y="21003"/>
                    </a:cubicBezTo>
                    <a:cubicBezTo>
                      <a:pt x="135864" y="34451"/>
                      <a:pt x="143419" y="52691"/>
                      <a:pt x="143419" y="71710"/>
                    </a:cubicBezTo>
                    <a:lnTo>
                      <a:pt x="143419" y="73984"/>
                    </a:lnTo>
                    <a:cubicBezTo>
                      <a:pt x="143419" y="113588"/>
                      <a:pt x="111314" y="145693"/>
                      <a:pt x="71710" y="145693"/>
                    </a:cubicBezTo>
                    <a:lnTo>
                      <a:pt x="71710" y="145693"/>
                    </a:lnTo>
                    <a:cubicBezTo>
                      <a:pt x="32106" y="145693"/>
                      <a:pt x="0" y="113588"/>
                      <a:pt x="0" y="73984"/>
                    </a:cubicBezTo>
                    <a:lnTo>
                      <a:pt x="0" y="71710"/>
                    </a:lnTo>
                    <a:cubicBezTo>
                      <a:pt x="0" y="32106"/>
                      <a:pt x="32106" y="0"/>
                      <a:pt x="71710" y="0"/>
                    </a:cubicBezTo>
                    <a:close/>
                  </a:path>
                </a:pathLst>
              </a:custGeom>
              <a:solidFill>
                <a:srgbClr val="B0FBFF"/>
              </a:solidFill>
              <a:ln w="9525" cap="sq">
                <a:solidFill>
                  <a:srgbClr val="000000"/>
                </a:solidFill>
                <a:prstDash val="solid"/>
                <a:miter/>
              </a:ln>
            </p:spPr>
          </p:sp>
          <p:sp>
            <p:nvSpPr>
              <p:cNvPr name="TextBox 15" id="15"/>
              <p:cNvSpPr txBox="true"/>
              <p:nvPr/>
            </p:nvSpPr>
            <p:spPr>
              <a:xfrm>
                <a:off x="0" y="-19050"/>
                <a:ext cx="143419" cy="164743"/>
              </a:xfrm>
              <a:prstGeom prst="rect">
                <a:avLst/>
              </a:prstGeom>
            </p:spPr>
            <p:txBody>
              <a:bodyPr anchor="ctr" rtlCol="false" tIns="50800" lIns="50800" bIns="50800" rIns="50800"/>
              <a:lstStyle/>
              <a:p>
                <a:pPr algn="ctr" marL="0" indent="0" lvl="0">
                  <a:lnSpc>
                    <a:spcPts val="700"/>
                  </a:lnSpc>
                  <a:spcBef>
                    <a:spcPct val="0"/>
                  </a:spcBef>
                </a:pPr>
              </a:p>
            </p:txBody>
          </p:sp>
        </p:grpSp>
        <p:sp>
          <p:nvSpPr>
            <p:cNvPr name="TextBox 16" id="16"/>
            <p:cNvSpPr txBox="true"/>
            <p:nvPr/>
          </p:nvSpPr>
          <p:spPr>
            <a:xfrm rot="0">
              <a:off x="1599668" y="195020"/>
              <a:ext cx="4743768" cy="452739"/>
            </a:xfrm>
            <a:prstGeom prst="rect">
              <a:avLst/>
            </a:prstGeom>
          </p:spPr>
          <p:txBody>
            <a:bodyPr anchor="t" rtlCol="false" tIns="0" lIns="0" bIns="0" rIns="0">
              <a:spAutoFit/>
            </a:bodyPr>
            <a:lstStyle/>
            <a:p>
              <a:pPr algn="l">
                <a:lnSpc>
                  <a:spcPts val="2958"/>
                </a:lnSpc>
              </a:pPr>
              <a:r>
                <a:rPr lang="en-US" sz="2113" spc="126">
                  <a:solidFill>
                    <a:srgbClr val="424041"/>
                  </a:solidFill>
                  <a:latin typeface="思源黑体 Bold"/>
                </a:rPr>
                <a:t>AutoDL Server</a:t>
              </a:r>
            </a:p>
          </p:txBody>
        </p:sp>
        <p:sp>
          <p:nvSpPr>
            <p:cNvPr name="TextBox 17" id="17"/>
            <p:cNvSpPr txBox="true"/>
            <p:nvPr/>
          </p:nvSpPr>
          <p:spPr>
            <a:xfrm rot="0">
              <a:off x="1599668" y="735625"/>
              <a:ext cx="4743768" cy="499899"/>
            </a:xfrm>
            <a:prstGeom prst="rect">
              <a:avLst/>
            </a:prstGeom>
          </p:spPr>
          <p:txBody>
            <a:bodyPr anchor="t" rtlCol="false" tIns="0" lIns="0" bIns="0" rIns="0">
              <a:spAutoFit/>
            </a:bodyPr>
            <a:lstStyle/>
            <a:p>
              <a:pPr algn="just">
                <a:lnSpc>
                  <a:spcPts val="3573"/>
                </a:lnSpc>
              </a:pPr>
              <a:r>
                <a:rPr lang="en-US" sz="1985" spc="79">
                  <a:solidFill>
                    <a:srgbClr val="424041"/>
                  </a:solidFill>
                  <a:latin typeface="思源黑体 Medium"/>
                  <a:ea typeface="思源黑体 Medium"/>
                </a:rPr>
                <a:t>Cost ￥332</a:t>
              </a:r>
            </a:p>
          </p:txBody>
        </p:sp>
      </p:grpSp>
      <p:grpSp>
        <p:nvGrpSpPr>
          <p:cNvPr name="Group 18" id="18"/>
          <p:cNvGrpSpPr/>
          <p:nvPr/>
        </p:nvGrpSpPr>
        <p:grpSpPr>
          <a:xfrm rot="0">
            <a:off x="10577231" y="4116001"/>
            <a:ext cx="5081479" cy="1101483"/>
            <a:chOff x="0" y="0"/>
            <a:chExt cx="6775305" cy="1468644"/>
          </a:xfrm>
        </p:grpSpPr>
        <p:grpSp>
          <p:nvGrpSpPr>
            <p:cNvPr name="Group 19" id="19"/>
            <p:cNvGrpSpPr/>
            <p:nvPr/>
          </p:nvGrpSpPr>
          <p:grpSpPr>
            <a:xfrm rot="0">
              <a:off x="0" y="0"/>
              <a:ext cx="6775305" cy="1468644"/>
              <a:chOff x="0" y="0"/>
              <a:chExt cx="1424849" cy="308856"/>
            </a:xfrm>
          </p:grpSpPr>
          <p:sp>
            <p:nvSpPr>
              <p:cNvPr name="Freeform 20" id="20"/>
              <p:cNvSpPr/>
              <p:nvPr/>
            </p:nvSpPr>
            <p:spPr>
              <a:xfrm flipH="false" flipV="false" rot="0">
                <a:off x="0" y="0"/>
                <a:ext cx="1424849" cy="308856"/>
              </a:xfrm>
              <a:custGeom>
                <a:avLst/>
                <a:gdLst/>
                <a:ahLst/>
                <a:cxnLst/>
                <a:rect r="r" b="b" t="t" l="l"/>
                <a:pathLst>
                  <a:path h="308856" w="1424849">
                    <a:moveTo>
                      <a:pt x="30186" y="0"/>
                    </a:moveTo>
                    <a:lnTo>
                      <a:pt x="1394663" y="0"/>
                    </a:lnTo>
                    <a:cubicBezTo>
                      <a:pt x="1402668" y="0"/>
                      <a:pt x="1410346" y="3180"/>
                      <a:pt x="1416007" y="8841"/>
                    </a:cubicBezTo>
                    <a:cubicBezTo>
                      <a:pt x="1421668" y="14502"/>
                      <a:pt x="1424849" y="22180"/>
                      <a:pt x="1424849" y="30186"/>
                    </a:cubicBezTo>
                    <a:lnTo>
                      <a:pt x="1424849" y="278670"/>
                    </a:lnTo>
                    <a:cubicBezTo>
                      <a:pt x="1424849" y="286676"/>
                      <a:pt x="1421668" y="294354"/>
                      <a:pt x="1416007" y="300015"/>
                    </a:cubicBezTo>
                    <a:cubicBezTo>
                      <a:pt x="1410346" y="305676"/>
                      <a:pt x="1402668" y="308856"/>
                      <a:pt x="1394663" y="308856"/>
                    </a:cubicBezTo>
                    <a:lnTo>
                      <a:pt x="30186" y="308856"/>
                    </a:lnTo>
                    <a:cubicBezTo>
                      <a:pt x="22180" y="308856"/>
                      <a:pt x="14502" y="305676"/>
                      <a:pt x="8841" y="300015"/>
                    </a:cubicBezTo>
                    <a:cubicBezTo>
                      <a:pt x="3180" y="294354"/>
                      <a:pt x="0" y="286676"/>
                      <a:pt x="0" y="278670"/>
                    </a:cubicBezTo>
                    <a:lnTo>
                      <a:pt x="0" y="30186"/>
                    </a:lnTo>
                    <a:cubicBezTo>
                      <a:pt x="0" y="22180"/>
                      <a:pt x="3180" y="14502"/>
                      <a:pt x="8841" y="8841"/>
                    </a:cubicBezTo>
                    <a:cubicBezTo>
                      <a:pt x="14502" y="3180"/>
                      <a:pt x="22180" y="0"/>
                      <a:pt x="30186" y="0"/>
                    </a:cubicBezTo>
                    <a:close/>
                  </a:path>
                </a:pathLst>
              </a:custGeom>
              <a:solidFill>
                <a:srgbClr val="F1F1F1"/>
              </a:solidFill>
              <a:ln w="9525" cap="sq">
                <a:solidFill>
                  <a:srgbClr val="000000"/>
                </a:solidFill>
                <a:prstDash val="solid"/>
                <a:miter/>
              </a:ln>
            </p:spPr>
          </p:sp>
          <p:sp>
            <p:nvSpPr>
              <p:cNvPr name="TextBox 21" id="21"/>
              <p:cNvSpPr txBox="true"/>
              <p:nvPr/>
            </p:nvSpPr>
            <p:spPr>
              <a:xfrm>
                <a:off x="0" y="-19050"/>
                <a:ext cx="1424849" cy="327906"/>
              </a:xfrm>
              <a:prstGeom prst="rect">
                <a:avLst/>
              </a:prstGeom>
            </p:spPr>
            <p:txBody>
              <a:bodyPr anchor="ctr" rtlCol="false" tIns="50800" lIns="50800" bIns="50800" rIns="50800"/>
              <a:lstStyle/>
              <a:p>
                <a:pPr algn="ctr" marL="0" indent="0" lvl="0">
                  <a:lnSpc>
                    <a:spcPts val="1680"/>
                  </a:lnSpc>
                  <a:spcBef>
                    <a:spcPct val="0"/>
                  </a:spcBef>
                </a:pPr>
              </a:p>
            </p:txBody>
          </p:sp>
        </p:grpSp>
        <p:grpSp>
          <p:nvGrpSpPr>
            <p:cNvPr name="Group 22" id="22"/>
            <p:cNvGrpSpPr/>
            <p:nvPr/>
          </p:nvGrpSpPr>
          <p:grpSpPr>
            <a:xfrm rot="0">
              <a:off x="431869" y="233120"/>
              <a:ext cx="681974" cy="692786"/>
              <a:chOff x="0" y="0"/>
              <a:chExt cx="143419" cy="145693"/>
            </a:xfrm>
          </p:grpSpPr>
          <p:sp>
            <p:nvSpPr>
              <p:cNvPr name="Freeform 23" id="23"/>
              <p:cNvSpPr/>
              <p:nvPr/>
            </p:nvSpPr>
            <p:spPr>
              <a:xfrm flipH="false" flipV="false" rot="0">
                <a:off x="0" y="0"/>
                <a:ext cx="143419" cy="145693"/>
              </a:xfrm>
              <a:custGeom>
                <a:avLst/>
                <a:gdLst/>
                <a:ahLst/>
                <a:cxnLst/>
                <a:rect r="r" b="b" t="t" l="l"/>
                <a:pathLst>
                  <a:path h="145693" w="143419">
                    <a:moveTo>
                      <a:pt x="71710" y="0"/>
                    </a:moveTo>
                    <a:lnTo>
                      <a:pt x="71710" y="0"/>
                    </a:lnTo>
                    <a:cubicBezTo>
                      <a:pt x="90728" y="0"/>
                      <a:pt x="108968" y="7555"/>
                      <a:pt x="122416" y="21003"/>
                    </a:cubicBezTo>
                    <a:cubicBezTo>
                      <a:pt x="135864" y="34451"/>
                      <a:pt x="143419" y="52691"/>
                      <a:pt x="143419" y="71710"/>
                    </a:cubicBezTo>
                    <a:lnTo>
                      <a:pt x="143419" y="73984"/>
                    </a:lnTo>
                    <a:cubicBezTo>
                      <a:pt x="143419" y="113588"/>
                      <a:pt x="111314" y="145693"/>
                      <a:pt x="71710" y="145693"/>
                    </a:cubicBezTo>
                    <a:lnTo>
                      <a:pt x="71710" y="145693"/>
                    </a:lnTo>
                    <a:cubicBezTo>
                      <a:pt x="32106" y="145693"/>
                      <a:pt x="0" y="113588"/>
                      <a:pt x="0" y="73984"/>
                    </a:cubicBezTo>
                    <a:lnTo>
                      <a:pt x="0" y="71710"/>
                    </a:lnTo>
                    <a:cubicBezTo>
                      <a:pt x="0" y="32106"/>
                      <a:pt x="32106" y="0"/>
                      <a:pt x="71710" y="0"/>
                    </a:cubicBezTo>
                    <a:close/>
                  </a:path>
                </a:pathLst>
              </a:custGeom>
              <a:solidFill>
                <a:srgbClr val="8BCEE4"/>
              </a:solidFill>
              <a:ln w="9525" cap="sq">
                <a:solidFill>
                  <a:srgbClr val="000000"/>
                </a:solidFill>
                <a:prstDash val="solid"/>
                <a:miter/>
              </a:ln>
            </p:spPr>
          </p:sp>
          <p:sp>
            <p:nvSpPr>
              <p:cNvPr name="TextBox 24" id="24"/>
              <p:cNvSpPr txBox="true"/>
              <p:nvPr/>
            </p:nvSpPr>
            <p:spPr>
              <a:xfrm>
                <a:off x="0" y="-19050"/>
                <a:ext cx="143419" cy="164743"/>
              </a:xfrm>
              <a:prstGeom prst="rect">
                <a:avLst/>
              </a:prstGeom>
            </p:spPr>
            <p:txBody>
              <a:bodyPr anchor="ctr" rtlCol="false" tIns="50800" lIns="50800" bIns="50800" rIns="50800"/>
              <a:lstStyle/>
              <a:p>
                <a:pPr algn="ctr" marL="0" indent="0" lvl="0">
                  <a:lnSpc>
                    <a:spcPts val="1680"/>
                  </a:lnSpc>
                  <a:spcBef>
                    <a:spcPct val="0"/>
                  </a:spcBef>
                </a:pPr>
              </a:p>
            </p:txBody>
          </p:sp>
        </p:grpSp>
        <p:sp>
          <p:nvSpPr>
            <p:cNvPr name="TextBox 25" id="25"/>
            <p:cNvSpPr txBox="true"/>
            <p:nvPr/>
          </p:nvSpPr>
          <p:spPr>
            <a:xfrm rot="0">
              <a:off x="1599668" y="195020"/>
              <a:ext cx="4743768" cy="452739"/>
            </a:xfrm>
            <a:prstGeom prst="rect">
              <a:avLst/>
            </a:prstGeom>
          </p:spPr>
          <p:txBody>
            <a:bodyPr anchor="t" rtlCol="false" tIns="0" lIns="0" bIns="0" rIns="0">
              <a:spAutoFit/>
            </a:bodyPr>
            <a:lstStyle/>
            <a:p>
              <a:pPr algn="l">
                <a:lnSpc>
                  <a:spcPts val="2958"/>
                </a:lnSpc>
              </a:pPr>
              <a:r>
                <a:rPr lang="en-US" sz="2113" spc="126">
                  <a:solidFill>
                    <a:srgbClr val="424041"/>
                  </a:solidFill>
                  <a:latin typeface="思源黑体 Bold"/>
                </a:rPr>
                <a:t>Baidu Netdisk VIP</a:t>
              </a:r>
            </a:p>
          </p:txBody>
        </p:sp>
        <p:sp>
          <p:nvSpPr>
            <p:cNvPr name="TextBox 26" id="26"/>
            <p:cNvSpPr txBox="true"/>
            <p:nvPr/>
          </p:nvSpPr>
          <p:spPr>
            <a:xfrm rot="0">
              <a:off x="1599668" y="735625"/>
              <a:ext cx="4743768" cy="499899"/>
            </a:xfrm>
            <a:prstGeom prst="rect">
              <a:avLst/>
            </a:prstGeom>
          </p:spPr>
          <p:txBody>
            <a:bodyPr anchor="t" rtlCol="false" tIns="0" lIns="0" bIns="0" rIns="0">
              <a:spAutoFit/>
            </a:bodyPr>
            <a:lstStyle/>
            <a:p>
              <a:pPr algn="just">
                <a:lnSpc>
                  <a:spcPts val="3573"/>
                </a:lnSpc>
              </a:pPr>
              <a:r>
                <a:rPr lang="en-US" sz="1985" spc="79">
                  <a:solidFill>
                    <a:srgbClr val="424041"/>
                  </a:solidFill>
                  <a:latin typeface="思源黑体 Medium"/>
                  <a:ea typeface="思源黑体 Medium"/>
                </a:rPr>
                <a:t>Cost ￥98</a:t>
              </a:r>
            </a:p>
          </p:txBody>
        </p:sp>
      </p:grpSp>
      <p:grpSp>
        <p:nvGrpSpPr>
          <p:cNvPr name="Group 27" id="27"/>
          <p:cNvGrpSpPr/>
          <p:nvPr/>
        </p:nvGrpSpPr>
        <p:grpSpPr>
          <a:xfrm rot="0">
            <a:off x="10577231" y="5503234"/>
            <a:ext cx="5081479" cy="1101483"/>
            <a:chOff x="0" y="0"/>
            <a:chExt cx="6775305" cy="1468644"/>
          </a:xfrm>
        </p:grpSpPr>
        <p:grpSp>
          <p:nvGrpSpPr>
            <p:cNvPr name="Group 28" id="28"/>
            <p:cNvGrpSpPr/>
            <p:nvPr/>
          </p:nvGrpSpPr>
          <p:grpSpPr>
            <a:xfrm rot="0">
              <a:off x="0" y="0"/>
              <a:ext cx="6775305" cy="1468644"/>
              <a:chOff x="0" y="0"/>
              <a:chExt cx="1424849" cy="308856"/>
            </a:xfrm>
          </p:grpSpPr>
          <p:sp>
            <p:nvSpPr>
              <p:cNvPr name="Freeform 29" id="29"/>
              <p:cNvSpPr/>
              <p:nvPr/>
            </p:nvSpPr>
            <p:spPr>
              <a:xfrm flipH="false" flipV="false" rot="0">
                <a:off x="0" y="0"/>
                <a:ext cx="1424849" cy="308856"/>
              </a:xfrm>
              <a:custGeom>
                <a:avLst/>
                <a:gdLst/>
                <a:ahLst/>
                <a:cxnLst/>
                <a:rect r="r" b="b" t="t" l="l"/>
                <a:pathLst>
                  <a:path h="308856" w="1424849">
                    <a:moveTo>
                      <a:pt x="30186" y="0"/>
                    </a:moveTo>
                    <a:lnTo>
                      <a:pt x="1394663" y="0"/>
                    </a:lnTo>
                    <a:cubicBezTo>
                      <a:pt x="1402668" y="0"/>
                      <a:pt x="1410346" y="3180"/>
                      <a:pt x="1416007" y="8841"/>
                    </a:cubicBezTo>
                    <a:cubicBezTo>
                      <a:pt x="1421668" y="14502"/>
                      <a:pt x="1424849" y="22180"/>
                      <a:pt x="1424849" y="30186"/>
                    </a:cubicBezTo>
                    <a:lnTo>
                      <a:pt x="1424849" y="278670"/>
                    </a:lnTo>
                    <a:cubicBezTo>
                      <a:pt x="1424849" y="286676"/>
                      <a:pt x="1421668" y="294354"/>
                      <a:pt x="1416007" y="300015"/>
                    </a:cubicBezTo>
                    <a:cubicBezTo>
                      <a:pt x="1410346" y="305676"/>
                      <a:pt x="1402668" y="308856"/>
                      <a:pt x="1394663" y="308856"/>
                    </a:cubicBezTo>
                    <a:lnTo>
                      <a:pt x="30186" y="308856"/>
                    </a:lnTo>
                    <a:cubicBezTo>
                      <a:pt x="22180" y="308856"/>
                      <a:pt x="14502" y="305676"/>
                      <a:pt x="8841" y="300015"/>
                    </a:cubicBezTo>
                    <a:cubicBezTo>
                      <a:pt x="3180" y="294354"/>
                      <a:pt x="0" y="286676"/>
                      <a:pt x="0" y="278670"/>
                    </a:cubicBezTo>
                    <a:lnTo>
                      <a:pt x="0" y="30186"/>
                    </a:lnTo>
                    <a:cubicBezTo>
                      <a:pt x="0" y="22180"/>
                      <a:pt x="3180" y="14502"/>
                      <a:pt x="8841" y="8841"/>
                    </a:cubicBezTo>
                    <a:cubicBezTo>
                      <a:pt x="14502" y="3180"/>
                      <a:pt x="22180" y="0"/>
                      <a:pt x="30186" y="0"/>
                    </a:cubicBezTo>
                    <a:close/>
                  </a:path>
                </a:pathLst>
              </a:custGeom>
              <a:solidFill>
                <a:srgbClr val="F1F1F1"/>
              </a:solidFill>
              <a:ln w="9525" cap="sq">
                <a:solidFill>
                  <a:srgbClr val="000000"/>
                </a:solidFill>
                <a:prstDash val="solid"/>
                <a:miter/>
              </a:ln>
            </p:spPr>
          </p:sp>
          <p:sp>
            <p:nvSpPr>
              <p:cNvPr name="TextBox 30" id="30"/>
              <p:cNvSpPr txBox="true"/>
              <p:nvPr/>
            </p:nvSpPr>
            <p:spPr>
              <a:xfrm>
                <a:off x="0" y="-19050"/>
                <a:ext cx="1424849" cy="327906"/>
              </a:xfrm>
              <a:prstGeom prst="rect">
                <a:avLst/>
              </a:prstGeom>
            </p:spPr>
            <p:txBody>
              <a:bodyPr anchor="ctr" rtlCol="false" tIns="50800" lIns="50800" bIns="50800" rIns="50800"/>
              <a:lstStyle/>
              <a:p>
                <a:pPr algn="ctr" marL="0" indent="0" lvl="0">
                  <a:lnSpc>
                    <a:spcPts val="1680"/>
                  </a:lnSpc>
                  <a:spcBef>
                    <a:spcPct val="0"/>
                  </a:spcBef>
                </a:pPr>
              </a:p>
            </p:txBody>
          </p:sp>
        </p:grpSp>
        <p:grpSp>
          <p:nvGrpSpPr>
            <p:cNvPr name="Group 31" id="31"/>
            <p:cNvGrpSpPr/>
            <p:nvPr/>
          </p:nvGrpSpPr>
          <p:grpSpPr>
            <a:xfrm rot="0">
              <a:off x="431869" y="233120"/>
              <a:ext cx="681974" cy="692786"/>
              <a:chOff x="0" y="0"/>
              <a:chExt cx="143419" cy="145693"/>
            </a:xfrm>
          </p:grpSpPr>
          <p:sp>
            <p:nvSpPr>
              <p:cNvPr name="Freeform 32" id="32"/>
              <p:cNvSpPr/>
              <p:nvPr/>
            </p:nvSpPr>
            <p:spPr>
              <a:xfrm flipH="false" flipV="false" rot="0">
                <a:off x="0" y="0"/>
                <a:ext cx="143419" cy="145693"/>
              </a:xfrm>
              <a:custGeom>
                <a:avLst/>
                <a:gdLst/>
                <a:ahLst/>
                <a:cxnLst/>
                <a:rect r="r" b="b" t="t" l="l"/>
                <a:pathLst>
                  <a:path h="145693" w="143419">
                    <a:moveTo>
                      <a:pt x="71710" y="0"/>
                    </a:moveTo>
                    <a:lnTo>
                      <a:pt x="71710" y="0"/>
                    </a:lnTo>
                    <a:cubicBezTo>
                      <a:pt x="90728" y="0"/>
                      <a:pt x="108968" y="7555"/>
                      <a:pt x="122416" y="21003"/>
                    </a:cubicBezTo>
                    <a:cubicBezTo>
                      <a:pt x="135864" y="34451"/>
                      <a:pt x="143419" y="52691"/>
                      <a:pt x="143419" y="71710"/>
                    </a:cubicBezTo>
                    <a:lnTo>
                      <a:pt x="143419" y="73984"/>
                    </a:lnTo>
                    <a:cubicBezTo>
                      <a:pt x="143419" y="113588"/>
                      <a:pt x="111314" y="145693"/>
                      <a:pt x="71710" y="145693"/>
                    </a:cubicBezTo>
                    <a:lnTo>
                      <a:pt x="71710" y="145693"/>
                    </a:lnTo>
                    <a:cubicBezTo>
                      <a:pt x="32106" y="145693"/>
                      <a:pt x="0" y="113588"/>
                      <a:pt x="0" y="73984"/>
                    </a:cubicBezTo>
                    <a:lnTo>
                      <a:pt x="0" y="71710"/>
                    </a:lnTo>
                    <a:cubicBezTo>
                      <a:pt x="0" y="32106"/>
                      <a:pt x="32106" y="0"/>
                      <a:pt x="71710" y="0"/>
                    </a:cubicBezTo>
                    <a:close/>
                  </a:path>
                </a:pathLst>
              </a:custGeom>
              <a:solidFill>
                <a:srgbClr val="70A1C4"/>
              </a:solidFill>
              <a:ln w="9525" cap="sq">
                <a:solidFill>
                  <a:srgbClr val="000000"/>
                </a:solidFill>
                <a:prstDash val="solid"/>
                <a:miter/>
              </a:ln>
            </p:spPr>
          </p:sp>
          <p:sp>
            <p:nvSpPr>
              <p:cNvPr name="TextBox 33" id="33"/>
              <p:cNvSpPr txBox="true"/>
              <p:nvPr/>
            </p:nvSpPr>
            <p:spPr>
              <a:xfrm>
                <a:off x="0" y="-19050"/>
                <a:ext cx="143419" cy="164743"/>
              </a:xfrm>
              <a:prstGeom prst="rect">
                <a:avLst/>
              </a:prstGeom>
            </p:spPr>
            <p:txBody>
              <a:bodyPr anchor="ctr" rtlCol="false" tIns="50800" lIns="50800" bIns="50800" rIns="50800"/>
              <a:lstStyle/>
              <a:p>
                <a:pPr algn="ctr" marL="0" indent="0" lvl="0">
                  <a:lnSpc>
                    <a:spcPts val="1680"/>
                  </a:lnSpc>
                  <a:spcBef>
                    <a:spcPct val="0"/>
                  </a:spcBef>
                </a:pPr>
              </a:p>
            </p:txBody>
          </p:sp>
        </p:grpSp>
        <p:sp>
          <p:nvSpPr>
            <p:cNvPr name="TextBox 34" id="34"/>
            <p:cNvSpPr txBox="true"/>
            <p:nvPr/>
          </p:nvSpPr>
          <p:spPr>
            <a:xfrm rot="0">
              <a:off x="1599668" y="195020"/>
              <a:ext cx="4743768" cy="452739"/>
            </a:xfrm>
            <a:prstGeom prst="rect">
              <a:avLst/>
            </a:prstGeom>
          </p:spPr>
          <p:txBody>
            <a:bodyPr anchor="t" rtlCol="false" tIns="0" lIns="0" bIns="0" rIns="0">
              <a:spAutoFit/>
            </a:bodyPr>
            <a:lstStyle/>
            <a:p>
              <a:pPr algn="l">
                <a:lnSpc>
                  <a:spcPts val="2958"/>
                </a:lnSpc>
              </a:pPr>
              <a:r>
                <a:rPr lang="en-US" sz="2113" spc="126">
                  <a:solidFill>
                    <a:srgbClr val="424041"/>
                  </a:solidFill>
                  <a:latin typeface="思源黑体 Bold"/>
                </a:rPr>
                <a:t>Alibaba Cloud Server</a:t>
              </a:r>
            </a:p>
          </p:txBody>
        </p:sp>
        <p:sp>
          <p:nvSpPr>
            <p:cNvPr name="TextBox 35" id="35"/>
            <p:cNvSpPr txBox="true"/>
            <p:nvPr/>
          </p:nvSpPr>
          <p:spPr>
            <a:xfrm rot="0">
              <a:off x="1599668" y="735625"/>
              <a:ext cx="4743768" cy="499899"/>
            </a:xfrm>
            <a:prstGeom prst="rect">
              <a:avLst/>
            </a:prstGeom>
          </p:spPr>
          <p:txBody>
            <a:bodyPr anchor="t" rtlCol="false" tIns="0" lIns="0" bIns="0" rIns="0">
              <a:spAutoFit/>
            </a:bodyPr>
            <a:lstStyle/>
            <a:p>
              <a:pPr algn="just">
                <a:lnSpc>
                  <a:spcPts val="3573"/>
                </a:lnSpc>
              </a:pPr>
              <a:r>
                <a:rPr lang="en-US" sz="1985" spc="79">
                  <a:solidFill>
                    <a:srgbClr val="424041"/>
                  </a:solidFill>
                  <a:latin typeface="思源黑体 Medium"/>
                  <a:ea typeface="思源黑体 Medium"/>
                </a:rPr>
                <a:t>Cost ￥20</a:t>
              </a:r>
            </a:p>
          </p:txBody>
        </p:sp>
      </p:grpSp>
      <p:sp>
        <p:nvSpPr>
          <p:cNvPr name="TextBox 36" id="36"/>
          <p:cNvSpPr txBox="true"/>
          <p:nvPr/>
        </p:nvSpPr>
        <p:spPr>
          <a:xfrm rot="0">
            <a:off x="10027556" y="7540706"/>
            <a:ext cx="6180829" cy="734357"/>
          </a:xfrm>
          <a:prstGeom prst="rect">
            <a:avLst/>
          </a:prstGeom>
        </p:spPr>
        <p:txBody>
          <a:bodyPr anchor="t" rtlCol="false" tIns="0" lIns="0" bIns="0" rIns="0">
            <a:spAutoFit/>
          </a:bodyPr>
          <a:lstStyle/>
          <a:p>
            <a:pPr algn="l">
              <a:lnSpc>
                <a:spcPts val="5558"/>
              </a:lnSpc>
            </a:pPr>
            <a:r>
              <a:rPr lang="en-US" sz="4632">
                <a:solidFill>
                  <a:srgbClr val="252525"/>
                </a:solidFill>
                <a:latin typeface="Arimo Bold"/>
                <a:ea typeface="Arimo Bold"/>
              </a:rPr>
              <a:t>Total expenses: ￥450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Division of Work --Yin Bo</a:t>
            </a:r>
          </a:p>
        </p:txBody>
      </p:sp>
      <p:grpSp>
        <p:nvGrpSpPr>
          <p:cNvPr name="Group 5" id="5"/>
          <p:cNvGrpSpPr/>
          <p:nvPr/>
        </p:nvGrpSpPr>
        <p:grpSpPr>
          <a:xfrm rot="0">
            <a:off x="1323170" y="3377764"/>
            <a:ext cx="10362635" cy="4884029"/>
            <a:chOff x="0" y="0"/>
            <a:chExt cx="13816847" cy="6512038"/>
          </a:xfrm>
        </p:grpSpPr>
        <p:sp>
          <p:nvSpPr>
            <p:cNvPr name="Freeform 6" id="6"/>
            <p:cNvSpPr/>
            <p:nvPr/>
          </p:nvSpPr>
          <p:spPr>
            <a:xfrm flipH="false" flipV="false" rot="0">
              <a:off x="0" y="0"/>
              <a:ext cx="13816837" cy="6511997"/>
            </a:xfrm>
            <a:custGeom>
              <a:avLst/>
              <a:gdLst/>
              <a:ahLst/>
              <a:cxnLst/>
              <a:rect r="r" b="b" t="t" l="l"/>
              <a:pathLst>
                <a:path h="6511997" w="13816837">
                  <a:moveTo>
                    <a:pt x="0" y="0"/>
                  </a:moveTo>
                  <a:lnTo>
                    <a:pt x="13816837" y="0"/>
                  </a:lnTo>
                  <a:lnTo>
                    <a:pt x="13816837" y="6511997"/>
                  </a:lnTo>
                  <a:lnTo>
                    <a:pt x="0" y="6511997"/>
                  </a:lnTo>
                  <a:close/>
                </a:path>
              </a:pathLst>
            </a:custGeom>
            <a:solidFill>
              <a:srgbClr val="F3E7F3"/>
            </a:solidFill>
          </p:spPr>
        </p:sp>
        <p:sp>
          <p:nvSpPr>
            <p:cNvPr name="TextBox 7" id="7"/>
            <p:cNvSpPr txBox="true"/>
            <p:nvPr/>
          </p:nvSpPr>
          <p:spPr>
            <a:xfrm>
              <a:off x="0" y="-133350"/>
              <a:ext cx="13816847" cy="6645388"/>
            </a:xfrm>
            <a:prstGeom prst="rect">
              <a:avLst/>
            </a:prstGeom>
          </p:spPr>
          <p:txBody>
            <a:bodyPr anchor="t" rtlCol="false" tIns="101600" lIns="101600" bIns="101600" rIns="101600"/>
            <a:lstStyle/>
            <a:p>
              <a:pPr algn="l" marL="755647" indent="-377824" lvl="1">
                <a:lnSpc>
                  <a:spcPts val="5389"/>
                </a:lnSpc>
                <a:buFont typeface="Arial"/>
                <a:buChar char="•"/>
              </a:pPr>
              <a:r>
                <a:rPr lang="en-US" sz="3499" spc="-62">
                  <a:solidFill>
                    <a:srgbClr val="0E2A47"/>
                  </a:solidFill>
                  <a:latin typeface="Arimo"/>
                </a:rPr>
                <a:t>He completes the deployment and fine-tuning of LLama3 on the server.</a:t>
              </a:r>
            </a:p>
            <a:p>
              <a:pPr algn="l" marL="755646" indent="-377823" lvl="1">
                <a:lnSpc>
                  <a:spcPts val="5389"/>
                </a:lnSpc>
                <a:buFont typeface="Arial"/>
                <a:buChar char="•"/>
              </a:pPr>
              <a:r>
                <a:rPr lang="en-US" sz="3499" spc="-62">
                  <a:solidFill>
                    <a:srgbClr val="0E2A47"/>
                  </a:solidFill>
                  <a:latin typeface="Arial"/>
                </a:rPr>
                <a:t>He investigated the use of images and decoration evaluation methods to evaluate project results.</a:t>
              </a:r>
            </a:p>
            <a:p>
              <a:pPr algn="l" marL="755646" indent="-377823" lvl="1">
                <a:lnSpc>
                  <a:spcPts val="5389"/>
                </a:lnSpc>
                <a:buFont typeface="Arial"/>
                <a:buChar char="•"/>
              </a:pPr>
              <a:r>
                <a:rPr lang="en-US" sz="3499" spc="-62">
                  <a:solidFill>
                    <a:srgbClr val="0E2A47"/>
                  </a:solidFill>
                  <a:latin typeface="Arial"/>
                </a:rPr>
                <a:t>He implemented the user login interface.</a:t>
              </a:r>
            </a:p>
            <a:p>
              <a:pPr algn="l" marL="755647" indent="-377824" lvl="1">
                <a:lnSpc>
                  <a:spcPts val="5389"/>
                </a:lnSpc>
                <a:buFont typeface="Arial"/>
                <a:buChar char="•"/>
              </a:pPr>
              <a:r>
                <a:rPr lang="en-US" sz="3499" spc="-62">
                  <a:solidFill>
                    <a:srgbClr val="0E2A47"/>
                  </a:solidFill>
                  <a:latin typeface="Arial"/>
                </a:rPr>
                <a:t>He connected the front and back ends and deploy the project on Alibaba Cloud servers.</a:t>
              </a:r>
            </a:p>
          </p:txBody>
        </p:sp>
      </p:grpSp>
      <p:sp>
        <p:nvSpPr>
          <p:cNvPr name="Freeform 8" id="8"/>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2028253" y="2186792"/>
            <a:ext cx="5413198" cy="7217597"/>
          </a:xfrm>
          <a:custGeom>
            <a:avLst/>
            <a:gdLst/>
            <a:ahLst/>
            <a:cxnLst/>
            <a:rect r="r" b="b" t="t" l="l"/>
            <a:pathLst>
              <a:path h="7217597" w="5413198">
                <a:moveTo>
                  <a:pt x="0" y="0"/>
                </a:moveTo>
                <a:lnTo>
                  <a:pt x="5413198" y="0"/>
                </a:lnTo>
                <a:lnTo>
                  <a:pt x="5413198" y="7217597"/>
                </a:lnTo>
                <a:lnTo>
                  <a:pt x="0" y="7217597"/>
                </a:lnTo>
                <a:lnTo>
                  <a:pt x="0" y="0"/>
                </a:lnTo>
                <a:close/>
              </a:path>
            </a:pathLst>
          </a:custGeom>
          <a:blipFill>
            <a:blip r:embed="rId11"/>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Division of Work --Cai Zihao</a:t>
            </a: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323170" y="3377764"/>
            <a:ext cx="10362635" cy="4279800"/>
            <a:chOff x="0" y="0"/>
            <a:chExt cx="13816847" cy="5706400"/>
          </a:xfrm>
        </p:grpSpPr>
        <p:sp>
          <p:nvSpPr>
            <p:cNvPr name="Freeform 8" id="8"/>
            <p:cNvSpPr/>
            <p:nvPr/>
          </p:nvSpPr>
          <p:spPr>
            <a:xfrm flipH="false" flipV="false" rot="0">
              <a:off x="0" y="0"/>
              <a:ext cx="13816837" cy="5706364"/>
            </a:xfrm>
            <a:custGeom>
              <a:avLst/>
              <a:gdLst/>
              <a:ahLst/>
              <a:cxnLst/>
              <a:rect r="r" b="b" t="t" l="l"/>
              <a:pathLst>
                <a:path h="5706364" w="13816837">
                  <a:moveTo>
                    <a:pt x="0" y="0"/>
                  </a:moveTo>
                  <a:lnTo>
                    <a:pt x="13816837" y="0"/>
                  </a:lnTo>
                  <a:lnTo>
                    <a:pt x="13816837" y="5706364"/>
                  </a:lnTo>
                  <a:lnTo>
                    <a:pt x="0" y="5706364"/>
                  </a:lnTo>
                  <a:close/>
                </a:path>
              </a:pathLst>
            </a:custGeom>
            <a:solidFill>
              <a:srgbClr val="F3E7F3"/>
            </a:solidFill>
          </p:spPr>
        </p:sp>
        <p:sp>
          <p:nvSpPr>
            <p:cNvPr name="TextBox 9" id="9"/>
            <p:cNvSpPr txBox="true"/>
            <p:nvPr/>
          </p:nvSpPr>
          <p:spPr>
            <a:xfrm>
              <a:off x="0" y="-133350"/>
              <a:ext cx="13816847" cy="5839750"/>
            </a:xfrm>
            <a:prstGeom prst="rect">
              <a:avLst/>
            </a:prstGeom>
          </p:spPr>
          <p:txBody>
            <a:bodyPr anchor="t" rtlCol="false" tIns="101600" lIns="101600" bIns="101600" rIns="101600"/>
            <a:lstStyle/>
            <a:p>
              <a:pPr algn="l" marL="755647" indent="-377824" lvl="1">
                <a:lnSpc>
                  <a:spcPts val="5389"/>
                </a:lnSpc>
                <a:buFont typeface="Arial"/>
                <a:buChar char="•"/>
              </a:pPr>
              <a:r>
                <a:rPr lang="en-US" sz="3499" spc="-62">
                  <a:solidFill>
                    <a:srgbClr val="0E2A47"/>
                  </a:solidFill>
                  <a:latin typeface="Arimo"/>
                </a:rPr>
                <a:t>He implemented the construction of Stable Diffusion Lora fine-tuning datasets.</a:t>
              </a:r>
            </a:p>
            <a:p>
              <a:pPr algn="l" marL="755646" indent="-377823" lvl="1">
                <a:lnSpc>
                  <a:spcPts val="5389"/>
                </a:lnSpc>
                <a:buFont typeface="Arial"/>
                <a:buChar char="•"/>
              </a:pPr>
              <a:r>
                <a:rPr lang="en-US" sz="3499" spc="-62">
                  <a:solidFill>
                    <a:srgbClr val="0E2A47"/>
                  </a:solidFill>
                  <a:latin typeface="Arial"/>
                </a:rPr>
                <a:t>He implemented the deployment of Stable Diffusion and ControlNet on the server.</a:t>
              </a:r>
            </a:p>
            <a:p>
              <a:pPr algn="l" marL="755646" indent="-377823" lvl="1">
                <a:lnSpc>
                  <a:spcPts val="5389"/>
                </a:lnSpc>
                <a:buFont typeface="Arial"/>
                <a:buChar char="•"/>
              </a:pPr>
              <a:r>
                <a:rPr lang="en-US" sz="3499" spc="-62">
                  <a:solidFill>
                    <a:srgbClr val="0E2A47"/>
                  </a:solidFill>
                  <a:latin typeface="Arial"/>
                </a:rPr>
                <a:t>He implements API development and encapsulation of deployed models.</a:t>
              </a:r>
            </a:p>
          </p:txBody>
        </p:sp>
      </p:grpSp>
      <p:sp>
        <p:nvSpPr>
          <p:cNvPr name="Freeform 10" id="10"/>
          <p:cNvSpPr/>
          <p:nvPr/>
        </p:nvSpPr>
        <p:spPr>
          <a:xfrm flipH="false" flipV="false" rot="0">
            <a:off x="12026854" y="2346912"/>
            <a:ext cx="5356822" cy="7141411"/>
          </a:xfrm>
          <a:custGeom>
            <a:avLst/>
            <a:gdLst/>
            <a:ahLst/>
            <a:cxnLst/>
            <a:rect r="r" b="b" t="t" l="l"/>
            <a:pathLst>
              <a:path h="7141411" w="5356822">
                <a:moveTo>
                  <a:pt x="0" y="0"/>
                </a:moveTo>
                <a:lnTo>
                  <a:pt x="5356822" y="0"/>
                </a:lnTo>
                <a:lnTo>
                  <a:pt x="5356822" y="7141411"/>
                </a:lnTo>
                <a:lnTo>
                  <a:pt x="0" y="7141411"/>
                </a:lnTo>
                <a:lnTo>
                  <a:pt x="0" y="0"/>
                </a:lnTo>
                <a:close/>
              </a:path>
            </a:pathLst>
          </a:custGeom>
          <a:blipFill>
            <a:blip r:embed="rId11"/>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Division of Work --Xia Jianan</a:t>
            </a: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323170" y="3377764"/>
            <a:ext cx="10362635" cy="4207754"/>
            <a:chOff x="0" y="0"/>
            <a:chExt cx="13816847" cy="5610338"/>
          </a:xfrm>
        </p:grpSpPr>
        <p:sp>
          <p:nvSpPr>
            <p:cNvPr name="Freeform 8" id="8"/>
            <p:cNvSpPr/>
            <p:nvPr/>
          </p:nvSpPr>
          <p:spPr>
            <a:xfrm flipH="false" flipV="false" rot="0">
              <a:off x="0" y="0"/>
              <a:ext cx="13816837" cy="5610303"/>
            </a:xfrm>
            <a:custGeom>
              <a:avLst/>
              <a:gdLst/>
              <a:ahLst/>
              <a:cxnLst/>
              <a:rect r="r" b="b" t="t" l="l"/>
              <a:pathLst>
                <a:path h="5610303" w="13816837">
                  <a:moveTo>
                    <a:pt x="0" y="0"/>
                  </a:moveTo>
                  <a:lnTo>
                    <a:pt x="13816837" y="0"/>
                  </a:lnTo>
                  <a:lnTo>
                    <a:pt x="13816837" y="5610303"/>
                  </a:lnTo>
                  <a:lnTo>
                    <a:pt x="0" y="5610303"/>
                  </a:lnTo>
                  <a:close/>
                </a:path>
              </a:pathLst>
            </a:custGeom>
            <a:solidFill>
              <a:srgbClr val="F3E7F3"/>
            </a:solidFill>
          </p:spPr>
        </p:sp>
        <p:sp>
          <p:nvSpPr>
            <p:cNvPr name="TextBox 9" id="9"/>
            <p:cNvSpPr txBox="true"/>
            <p:nvPr/>
          </p:nvSpPr>
          <p:spPr>
            <a:xfrm>
              <a:off x="0" y="-133350"/>
              <a:ext cx="13816847" cy="5743688"/>
            </a:xfrm>
            <a:prstGeom prst="rect">
              <a:avLst/>
            </a:prstGeom>
          </p:spPr>
          <p:txBody>
            <a:bodyPr anchor="t" rtlCol="false" tIns="101600" lIns="101600" bIns="101600" rIns="101600"/>
            <a:lstStyle/>
            <a:p>
              <a:pPr algn="l" marL="755647" indent="-377824" lvl="1">
                <a:lnSpc>
                  <a:spcPts val="5389"/>
                </a:lnSpc>
                <a:buFont typeface="Arial"/>
                <a:buChar char="•"/>
              </a:pPr>
              <a:r>
                <a:rPr lang="en-US" sz="3499" spc="-62">
                  <a:solidFill>
                    <a:srgbClr val="0E2A47"/>
                  </a:solidFill>
                  <a:latin typeface="Arimo"/>
                </a:rPr>
                <a:t>He implemented Stable Diffusion Lora fine-tuning and evaluated the generation result.</a:t>
              </a:r>
            </a:p>
            <a:p>
              <a:pPr algn="l" marL="755647" indent="-377824" lvl="1">
                <a:lnSpc>
                  <a:spcPts val="5389"/>
                </a:lnSpc>
                <a:buFont typeface="Arial"/>
                <a:buChar char="•"/>
              </a:pPr>
              <a:r>
                <a:rPr lang="en-US" sz="3499" spc="-62">
                  <a:solidFill>
                    <a:srgbClr val="0E2A47"/>
                  </a:solidFill>
                  <a:latin typeface="Arimo"/>
                </a:rPr>
                <a:t>He was responsible for investigating 3d scene construction algorithms.</a:t>
              </a:r>
            </a:p>
            <a:p>
              <a:pPr algn="l" marL="755646" indent="-377823" lvl="1">
                <a:lnSpc>
                  <a:spcPts val="5389"/>
                </a:lnSpc>
                <a:buFont typeface="Arial"/>
                <a:buChar char="•"/>
              </a:pPr>
              <a:r>
                <a:rPr lang="en-US" sz="3499" spc="-62">
                  <a:solidFill>
                    <a:srgbClr val="0E2A47"/>
                  </a:solidFill>
                  <a:latin typeface="Arial"/>
                </a:rPr>
                <a:t>He deployed a 3d-photo-inpainting model to move from 2d decoration drawings to 3d video.</a:t>
              </a:r>
            </a:p>
          </p:txBody>
        </p:sp>
      </p:grpSp>
      <p:sp>
        <p:nvSpPr>
          <p:cNvPr name="Freeform 10" id="10"/>
          <p:cNvSpPr/>
          <p:nvPr/>
        </p:nvSpPr>
        <p:spPr>
          <a:xfrm flipH="false" flipV="false" rot="0">
            <a:off x="12254340" y="2038750"/>
            <a:ext cx="5112625" cy="7313894"/>
          </a:xfrm>
          <a:custGeom>
            <a:avLst/>
            <a:gdLst/>
            <a:ahLst/>
            <a:cxnLst/>
            <a:rect r="r" b="b" t="t" l="l"/>
            <a:pathLst>
              <a:path h="7313894" w="5112625">
                <a:moveTo>
                  <a:pt x="0" y="0"/>
                </a:moveTo>
                <a:lnTo>
                  <a:pt x="5112625" y="0"/>
                </a:lnTo>
                <a:lnTo>
                  <a:pt x="5112625" y="7313894"/>
                </a:lnTo>
                <a:lnTo>
                  <a:pt x="0" y="7313894"/>
                </a:lnTo>
                <a:lnTo>
                  <a:pt x="0" y="0"/>
                </a:lnTo>
                <a:close/>
              </a:path>
            </a:pathLst>
          </a:custGeom>
          <a:blipFill>
            <a:blip r:embed="rId11"/>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Division of Work --He Yu</a:t>
            </a: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323170" y="3377764"/>
            <a:ext cx="10362635" cy="4884029"/>
            <a:chOff x="0" y="0"/>
            <a:chExt cx="13816847" cy="6512038"/>
          </a:xfrm>
        </p:grpSpPr>
        <p:sp>
          <p:nvSpPr>
            <p:cNvPr name="Freeform 8" id="8"/>
            <p:cNvSpPr/>
            <p:nvPr/>
          </p:nvSpPr>
          <p:spPr>
            <a:xfrm flipH="false" flipV="false" rot="0">
              <a:off x="0" y="0"/>
              <a:ext cx="13816837" cy="6511997"/>
            </a:xfrm>
            <a:custGeom>
              <a:avLst/>
              <a:gdLst/>
              <a:ahLst/>
              <a:cxnLst/>
              <a:rect r="r" b="b" t="t" l="l"/>
              <a:pathLst>
                <a:path h="6511997" w="13816837">
                  <a:moveTo>
                    <a:pt x="0" y="0"/>
                  </a:moveTo>
                  <a:lnTo>
                    <a:pt x="13816837" y="0"/>
                  </a:lnTo>
                  <a:lnTo>
                    <a:pt x="13816837" y="6511997"/>
                  </a:lnTo>
                  <a:lnTo>
                    <a:pt x="0" y="6511997"/>
                  </a:lnTo>
                  <a:close/>
                </a:path>
              </a:pathLst>
            </a:custGeom>
            <a:solidFill>
              <a:srgbClr val="F3E7F3"/>
            </a:solidFill>
          </p:spPr>
        </p:sp>
        <p:sp>
          <p:nvSpPr>
            <p:cNvPr name="TextBox 9" id="9"/>
            <p:cNvSpPr txBox="true"/>
            <p:nvPr/>
          </p:nvSpPr>
          <p:spPr>
            <a:xfrm>
              <a:off x="0" y="-133350"/>
              <a:ext cx="13816847" cy="6645388"/>
            </a:xfrm>
            <a:prstGeom prst="rect">
              <a:avLst/>
            </a:prstGeom>
          </p:spPr>
          <p:txBody>
            <a:bodyPr anchor="t" rtlCol="false" tIns="101600" lIns="101600" bIns="101600" rIns="101600"/>
            <a:lstStyle/>
            <a:p>
              <a:pPr algn="l" marL="755647" indent="-377824" lvl="1">
                <a:lnSpc>
                  <a:spcPts val="5389"/>
                </a:lnSpc>
                <a:buFont typeface="Arial"/>
                <a:buChar char="•"/>
              </a:pPr>
              <a:r>
                <a:rPr lang="en-US" sz="3499" spc="-62">
                  <a:solidFill>
                    <a:srgbClr val="0E2A47"/>
                  </a:solidFill>
                  <a:latin typeface="Arimo"/>
                </a:rPr>
                <a:t>He implemented the construction of the dataset for fine-tuning the LLama3.</a:t>
              </a:r>
            </a:p>
            <a:p>
              <a:pPr algn="l" marL="755646" indent="-377823" lvl="1">
                <a:lnSpc>
                  <a:spcPts val="5389"/>
                </a:lnSpc>
                <a:buFont typeface="Arial"/>
                <a:buChar char="•"/>
              </a:pPr>
              <a:r>
                <a:rPr lang="en-US" sz="3499" spc="-62">
                  <a:solidFill>
                    <a:srgbClr val="0E2A47"/>
                  </a:solidFill>
                  <a:latin typeface="Arial"/>
                </a:rPr>
                <a:t>He implemented the logic of multiple rounds of LLama3 dialogue and encapsulation.</a:t>
              </a:r>
            </a:p>
            <a:p>
              <a:pPr algn="l" marL="755646" indent="-377823" lvl="1">
                <a:lnSpc>
                  <a:spcPts val="5389"/>
                </a:lnSpc>
                <a:buFont typeface="Arial"/>
                <a:buChar char="•"/>
              </a:pPr>
              <a:r>
                <a:rPr lang="en-US" sz="3499" spc="-62">
                  <a:solidFill>
                    <a:srgbClr val="0E2A47"/>
                  </a:solidFill>
                  <a:latin typeface="Arial"/>
                </a:rPr>
                <a:t>He uses evaluation algorithms and multimodal large models to evaluate the images and rationality generated by the decoration.</a:t>
              </a:r>
            </a:p>
          </p:txBody>
        </p:sp>
      </p:grpSp>
      <p:sp>
        <p:nvSpPr>
          <p:cNvPr name="Freeform 10" id="10"/>
          <p:cNvSpPr/>
          <p:nvPr/>
        </p:nvSpPr>
        <p:spPr>
          <a:xfrm flipH="false" flipV="false" rot="0">
            <a:off x="12359016" y="2183449"/>
            <a:ext cx="5053465" cy="7074851"/>
          </a:xfrm>
          <a:custGeom>
            <a:avLst/>
            <a:gdLst/>
            <a:ahLst/>
            <a:cxnLst/>
            <a:rect r="r" b="b" t="t" l="l"/>
            <a:pathLst>
              <a:path h="7074851" w="5053465">
                <a:moveTo>
                  <a:pt x="0" y="0"/>
                </a:moveTo>
                <a:lnTo>
                  <a:pt x="5053466" y="0"/>
                </a:lnTo>
                <a:lnTo>
                  <a:pt x="5053466" y="7074851"/>
                </a:lnTo>
                <a:lnTo>
                  <a:pt x="0" y="7074851"/>
                </a:lnTo>
                <a:lnTo>
                  <a:pt x="0" y="0"/>
                </a:lnTo>
                <a:close/>
              </a:path>
            </a:pathLst>
          </a:custGeom>
          <a:blipFill>
            <a:blip r:embed="rId11"/>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1425" y="943375"/>
            <a:ext cx="152251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Division of Work --Chen Qiyue</a:t>
            </a: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7" id="7"/>
          <p:cNvGrpSpPr/>
          <p:nvPr/>
        </p:nvGrpSpPr>
        <p:grpSpPr>
          <a:xfrm rot="0">
            <a:off x="1310880" y="3092767"/>
            <a:ext cx="10362635" cy="5593567"/>
            <a:chOff x="0" y="0"/>
            <a:chExt cx="13816847" cy="7458090"/>
          </a:xfrm>
        </p:grpSpPr>
        <p:sp>
          <p:nvSpPr>
            <p:cNvPr name="Freeform 8" id="8"/>
            <p:cNvSpPr/>
            <p:nvPr/>
          </p:nvSpPr>
          <p:spPr>
            <a:xfrm flipH="false" flipV="false" rot="0">
              <a:off x="0" y="0"/>
              <a:ext cx="13816837" cy="7458042"/>
            </a:xfrm>
            <a:custGeom>
              <a:avLst/>
              <a:gdLst/>
              <a:ahLst/>
              <a:cxnLst/>
              <a:rect r="r" b="b" t="t" l="l"/>
              <a:pathLst>
                <a:path h="7458042" w="13816837">
                  <a:moveTo>
                    <a:pt x="0" y="0"/>
                  </a:moveTo>
                  <a:lnTo>
                    <a:pt x="13816837" y="0"/>
                  </a:lnTo>
                  <a:lnTo>
                    <a:pt x="13816837" y="7458042"/>
                  </a:lnTo>
                  <a:lnTo>
                    <a:pt x="0" y="7458042"/>
                  </a:lnTo>
                  <a:close/>
                </a:path>
              </a:pathLst>
            </a:custGeom>
            <a:solidFill>
              <a:srgbClr val="F3E7F3"/>
            </a:solidFill>
          </p:spPr>
        </p:sp>
        <p:sp>
          <p:nvSpPr>
            <p:cNvPr name="TextBox 9" id="9"/>
            <p:cNvSpPr txBox="true"/>
            <p:nvPr/>
          </p:nvSpPr>
          <p:spPr>
            <a:xfrm>
              <a:off x="0" y="-133350"/>
              <a:ext cx="13816847" cy="7591440"/>
            </a:xfrm>
            <a:prstGeom prst="rect">
              <a:avLst/>
            </a:prstGeom>
          </p:spPr>
          <p:txBody>
            <a:bodyPr anchor="t" rtlCol="false" tIns="101600" lIns="101600" bIns="101600" rIns="101600"/>
            <a:lstStyle/>
            <a:p>
              <a:pPr algn="l" marL="755647" indent="-377824" lvl="1">
                <a:lnSpc>
                  <a:spcPts val="5389"/>
                </a:lnSpc>
                <a:buFont typeface="Arial"/>
                <a:buChar char="•"/>
              </a:pPr>
              <a:r>
                <a:rPr lang="en-US" sz="3499" spc="-62">
                  <a:solidFill>
                    <a:srgbClr val="0E2A47"/>
                  </a:solidFill>
                  <a:latin typeface="Arimo"/>
                </a:rPr>
                <a:t>He implemented the design of web frontend and user interface.</a:t>
              </a:r>
            </a:p>
            <a:p>
              <a:pPr algn="l" marL="755647" indent="-377824" lvl="1">
                <a:lnSpc>
                  <a:spcPts val="5389"/>
                </a:lnSpc>
                <a:buFont typeface="Arial"/>
                <a:buChar char="•"/>
              </a:pPr>
              <a:r>
                <a:rPr lang="en-US" sz="3499" spc="-62">
                  <a:solidFill>
                    <a:srgbClr val="0E2A47"/>
                  </a:solidFill>
                  <a:latin typeface="Arimo"/>
                </a:rPr>
                <a:t>He implements the interface logic between the user's back end and the model API.</a:t>
              </a:r>
            </a:p>
            <a:p>
              <a:pPr algn="l" marL="755647" indent="-377824" lvl="1">
                <a:lnSpc>
                  <a:spcPts val="5389"/>
                </a:lnSpc>
                <a:buFont typeface="Arial"/>
                <a:buChar char="•"/>
              </a:pPr>
              <a:r>
                <a:rPr lang="en-US" sz="3499" spc="-62">
                  <a:solidFill>
                    <a:srgbClr val="0E2A47"/>
                  </a:solidFill>
                  <a:latin typeface="Arimo"/>
                </a:rPr>
                <a:t>He tested the entire project to make sure there were no bugs.</a:t>
              </a:r>
            </a:p>
            <a:p>
              <a:pPr algn="l" marL="755647" indent="-377824" lvl="1">
                <a:lnSpc>
                  <a:spcPts val="5389"/>
                </a:lnSpc>
                <a:buFont typeface="Arial"/>
                <a:buChar char="•"/>
              </a:pPr>
              <a:r>
                <a:rPr lang="en-US" sz="3499" spc="-62">
                  <a:solidFill>
                    <a:srgbClr val="0E2A47"/>
                  </a:solidFill>
                  <a:latin typeface="Arimo"/>
                </a:rPr>
                <a:t>As a product manager, he designed the Logo and positioned our project</a:t>
              </a:r>
            </a:p>
          </p:txBody>
        </p:sp>
      </p:grpSp>
      <p:sp>
        <p:nvSpPr>
          <p:cNvPr name="Freeform 10" id="10"/>
          <p:cNvSpPr/>
          <p:nvPr/>
        </p:nvSpPr>
        <p:spPr>
          <a:xfrm flipH="false" flipV="false" rot="0">
            <a:off x="12159725" y="2394517"/>
            <a:ext cx="5250296" cy="6378717"/>
          </a:xfrm>
          <a:custGeom>
            <a:avLst/>
            <a:gdLst/>
            <a:ahLst/>
            <a:cxnLst/>
            <a:rect r="r" b="b" t="t" l="l"/>
            <a:pathLst>
              <a:path h="6378717" w="5250296">
                <a:moveTo>
                  <a:pt x="0" y="0"/>
                </a:moveTo>
                <a:lnTo>
                  <a:pt x="5250296" y="0"/>
                </a:lnTo>
                <a:lnTo>
                  <a:pt x="5250296" y="6378718"/>
                </a:lnTo>
                <a:lnTo>
                  <a:pt x="0" y="6378718"/>
                </a:lnTo>
                <a:lnTo>
                  <a:pt x="0" y="0"/>
                </a:lnTo>
                <a:close/>
              </a:path>
            </a:pathLst>
          </a:custGeom>
          <a:blipFill>
            <a:blip r:embed="rId11"/>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p:cNvSpPr/>
          <p:nvPr/>
        </p:nvSpPr>
        <p:spPr>
          <a:xfrm flipH="false" flipV="false" rot="0">
            <a:off x="-2395399" y="-1986049"/>
            <a:ext cx="21893600" cy="15751200"/>
          </a:xfrm>
          <a:custGeom>
            <a:avLst/>
            <a:gdLst/>
            <a:ahLst/>
            <a:cxnLst/>
            <a:rect r="r" b="b" t="t" l="l"/>
            <a:pathLst>
              <a:path h="15751200" w="21893600">
                <a:moveTo>
                  <a:pt x="0" y="0"/>
                </a:moveTo>
                <a:lnTo>
                  <a:pt x="21893600" y="0"/>
                </a:lnTo>
                <a:lnTo>
                  <a:pt x="21893600" y="15751200"/>
                </a:lnTo>
                <a:lnTo>
                  <a:pt x="0" y="15751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6150" y="-890052"/>
            <a:ext cx="7205876" cy="6473928"/>
          </a:xfrm>
          <a:custGeom>
            <a:avLst/>
            <a:gdLst/>
            <a:ahLst/>
            <a:cxnLst/>
            <a:rect r="r" b="b" t="t" l="l"/>
            <a:pathLst>
              <a:path h="6473928" w="7205876">
                <a:moveTo>
                  <a:pt x="0" y="0"/>
                </a:moveTo>
                <a:lnTo>
                  <a:pt x="7205876" y="0"/>
                </a:lnTo>
                <a:lnTo>
                  <a:pt x="7205876" y="6473928"/>
                </a:lnTo>
                <a:lnTo>
                  <a:pt x="0" y="64739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904675" y="3277536"/>
            <a:ext cx="2478649" cy="1552575"/>
          </a:xfrm>
          <a:prstGeom prst="rect">
            <a:avLst/>
          </a:prstGeom>
        </p:spPr>
        <p:txBody>
          <a:bodyPr anchor="t" rtlCol="false" tIns="0" lIns="0" bIns="0" rIns="0">
            <a:spAutoFit/>
          </a:bodyPr>
          <a:lstStyle/>
          <a:p>
            <a:pPr algn="l">
              <a:lnSpc>
                <a:spcPts val="6000"/>
              </a:lnSpc>
            </a:pPr>
            <a:r>
              <a:rPr lang="en-US" sz="5000">
                <a:solidFill>
                  <a:srgbClr val="252525"/>
                </a:solidFill>
                <a:latin typeface="Arimo Bold"/>
              </a:rPr>
              <a:t>AIstinct</a:t>
            </a:r>
          </a:p>
          <a:p>
            <a:pPr algn="l">
              <a:lnSpc>
                <a:spcPts val="6000"/>
              </a:lnSpc>
            </a:pPr>
          </a:p>
        </p:txBody>
      </p:sp>
      <p:sp>
        <p:nvSpPr>
          <p:cNvPr name="Freeform 5" id="5"/>
          <p:cNvSpPr/>
          <p:nvPr/>
        </p:nvSpPr>
        <p:spPr>
          <a:xfrm flipH="false" flipV="false" rot="0">
            <a:off x="16090746" y="328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359200" y="6857400"/>
            <a:ext cx="2540266" cy="3429600"/>
          </a:xfrm>
          <a:custGeom>
            <a:avLst/>
            <a:gdLst/>
            <a:ahLst/>
            <a:cxnLst/>
            <a:rect r="r" b="b" t="t" l="l"/>
            <a:pathLst>
              <a:path h="3429600" w="2540266">
                <a:moveTo>
                  <a:pt x="0" y="0"/>
                </a:moveTo>
                <a:lnTo>
                  <a:pt x="2540266" y="0"/>
                </a:lnTo>
                <a:lnTo>
                  <a:pt x="2540266" y="3429600"/>
                </a:lnTo>
                <a:lnTo>
                  <a:pt x="0" y="34296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4047680" y="4183757"/>
            <a:ext cx="10422472" cy="2771663"/>
          </a:xfrm>
          <a:prstGeom prst="rect">
            <a:avLst/>
          </a:prstGeom>
        </p:spPr>
        <p:txBody>
          <a:bodyPr anchor="t" rtlCol="false" tIns="0" lIns="0" bIns="0" rIns="0">
            <a:spAutoFit/>
          </a:bodyPr>
          <a:lstStyle/>
          <a:p>
            <a:pPr algn="l">
              <a:lnSpc>
                <a:spcPts val="7200"/>
              </a:lnSpc>
            </a:pPr>
            <a:r>
              <a:rPr lang="en-US" sz="6000">
                <a:solidFill>
                  <a:srgbClr val="252525"/>
                </a:solidFill>
                <a:latin typeface="Arimo Bold"/>
              </a:rPr>
              <a:t>Design spaces. Get creative.</a:t>
            </a:r>
          </a:p>
          <a:p>
            <a:pPr algn="l">
              <a:lnSpc>
                <a:spcPts val="7200"/>
              </a:lnSpc>
            </a:pPr>
          </a:p>
          <a:p>
            <a:pPr algn="l">
              <a:lnSpc>
                <a:spcPts val="7200"/>
              </a:lnSpc>
            </a:pPr>
          </a:p>
        </p:txBody>
      </p:sp>
      <p:sp>
        <p:nvSpPr>
          <p:cNvPr name="TextBox 8" id="8"/>
          <p:cNvSpPr txBox="true"/>
          <p:nvPr/>
        </p:nvSpPr>
        <p:spPr>
          <a:xfrm rot="0">
            <a:off x="5465713" y="5403795"/>
            <a:ext cx="7356574" cy="942938"/>
          </a:xfrm>
          <a:prstGeom prst="rect">
            <a:avLst/>
          </a:prstGeom>
        </p:spPr>
        <p:txBody>
          <a:bodyPr anchor="t" rtlCol="false" tIns="0" lIns="0" bIns="0" rIns="0">
            <a:spAutoFit/>
          </a:bodyPr>
          <a:lstStyle/>
          <a:p>
            <a:pPr algn="l">
              <a:lnSpc>
                <a:spcPts val="7200"/>
              </a:lnSpc>
            </a:pPr>
            <a:r>
              <a:rPr lang="en-US" sz="6000">
                <a:solidFill>
                  <a:srgbClr val="252525"/>
                </a:solidFill>
                <a:latin typeface="Arimo Bold"/>
              </a:rPr>
              <a:t> </a:t>
            </a:r>
            <a:r>
              <a:rPr lang="en-US" sz="6000">
                <a:solidFill>
                  <a:srgbClr val="252525"/>
                </a:solidFill>
                <a:latin typeface="Arimo Bold"/>
              </a:rPr>
              <a:t>Elevate your living.</a:t>
            </a:r>
          </a:p>
        </p:txBody>
      </p:sp>
      <p:sp>
        <p:nvSpPr>
          <p:cNvPr name="Freeform 9" id="9">
            <a:hlinkClick r:id="rId11" tooltip="http://8.138.90.231:8503"/>
          </p:cNvPr>
          <p:cNvSpPr/>
          <p:nvPr/>
        </p:nvSpPr>
        <p:spPr>
          <a:xfrm flipH="false" flipV="false" rot="0">
            <a:off x="8207853" y="6857400"/>
            <a:ext cx="1872294" cy="1798552"/>
          </a:xfrm>
          <a:custGeom>
            <a:avLst/>
            <a:gdLst/>
            <a:ahLst/>
            <a:cxnLst/>
            <a:rect r="r" b="b" t="t" l="l"/>
            <a:pathLst>
              <a:path h="1798552" w="1872294">
                <a:moveTo>
                  <a:pt x="0" y="0"/>
                </a:moveTo>
                <a:lnTo>
                  <a:pt x="1872294" y="0"/>
                </a:lnTo>
                <a:lnTo>
                  <a:pt x="1872294" y="1798552"/>
                </a:lnTo>
                <a:lnTo>
                  <a:pt x="0" y="1798552"/>
                </a:lnTo>
                <a:lnTo>
                  <a:pt x="0" y="0"/>
                </a:lnTo>
                <a:close/>
              </a:path>
            </a:pathLst>
          </a:custGeom>
          <a:blipFill>
            <a:blip r:embed="rId10"/>
            <a:stretch>
              <a:fillRect l="-11159" t="-13666" r="-13128" b="-15716"/>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sp>
        <p:nvSpPr>
          <p:cNvPr name="Freeform 2" id="2">
            <a:hlinkClick r:id="rId5" tooltip="http://8.138.90.231:8503"/>
          </p:cNvPr>
          <p:cNvSpPr/>
          <p:nvPr/>
        </p:nvSpPr>
        <p:spPr>
          <a:xfrm flipH="false" flipV="false" rot="0">
            <a:off x="-2495399" y="-2258749"/>
            <a:ext cx="19386774" cy="14325570"/>
          </a:xfrm>
          <a:custGeom>
            <a:avLst/>
            <a:gdLst/>
            <a:ahLst/>
            <a:cxnLst/>
            <a:rect r="r" b="b" t="t" l="l"/>
            <a:pathLst>
              <a:path h="14325570" w="19386774">
                <a:moveTo>
                  <a:pt x="0" y="0"/>
                </a:moveTo>
                <a:lnTo>
                  <a:pt x="19386774" y="0"/>
                </a:lnTo>
                <a:lnTo>
                  <a:pt x="19386774" y="14325570"/>
                </a:lnTo>
                <a:lnTo>
                  <a:pt x="0" y="143255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981150" y="-560802"/>
            <a:ext cx="13474326" cy="11807828"/>
          </a:xfrm>
          <a:custGeom>
            <a:avLst/>
            <a:gdLst/>
            <a:ahLst/>
            <a:cxnLst/>
            <a:rect r="r" b="b" t="t" l="l"/>
            <a:pathLst>
              <a:path h="11807828" w="13474326">
                <a:moveTo>
                  <a:pt x="0" y="0"/>
                </a:moveTo>
                <a:lnTo>
                  <a:pt x="13474326" y="0"/>
                </a:lnTo>
                <a:lnTo>
                  <a:pt x="13474326" y="11807828"/>
                </a:lnTo>
                <a:lnTo>
                  <a:pt x="0" y="118078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4" id="4"/>
          <p:cNvSpPr txBox="true"/>
          <p:nvPr/>
        </p:nvSpPr>
        <p:spPr>
          <a:xfrm rot="0">
            <a:off x="2468077" y="4121626"/>
            <a:ext cx="8120550" cy="1876425"/>
          </a:xfrm>
          <a:prstGeom prst="rect">
            <a:avLst/>
          </a:prstGeom>
        </p:spPr>
        <p:txBody>
          <a:bodyPr anchor="t" rtlCol="false" tIns="0" lIns="0" bIns="0" rIns="0">
            <a:spAutoFit/>
          </a:bodyPr>
          <a:lstStyle/>
          <a:p>
            <a:pPr algn="l">
              <a:lnSpc>
                <a:spcPts val="14400"/>
              </a:lnSpc>
            </a:pPr>
            <a:r>
              <a:rPr lang="en-US" sz="12000">
                <a:solidFill>
                  <a:srgbClr val="252525"/>
                </a:solidFill>
                <a:latin typeface="Arimo Bold"/>
              </a:rPr>
              <a:t>Thanks!</a:t>
            </a:r>
          </a:p>
        </p:txBody>
      </p:sp>
      <p:sp>
        <p:nvSpPr>
          <p:cNvPr name="Freeform 5" id="5"/>
          <p:cNvSpPr/>
          <p:nvPr/>
        </p:nvSpPr>
        <p:spPr>
          <a:xfrm flipH="false" flipV="false" rot="0">
            <a:off x="12079272" y="34370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4998044" y="1336452"/>
            <a:ext cx="2696706" cy="9323198"/>
          </a:xfrm>
          <a:custGeom>
            <a:avLst/>
            <a:gdLst/>
            <a:ahLst/>
            <a:cxnLst/>
            <a:rect r="r" b="b" t="t" l="l"/>
            <a:pathLst>
              <a:path h="9323198" w="2696706">
                <a:moveTo>
                  <a:pt x="0" y="0"/>
                </a:moveTo>
                <a:lnTo>
                  <a:pt x="2696706" y="0"/>
                </a:lnTo>
                <a:lnTo>
                  <a:pt x="2696706" y="9323198"/>
                </a:lnTo>
                <a:lnTo>
                  <a:pt x="0" y="932319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42708"/>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531425" y="943375"/>
            <a:ext cx="15238950" cy="1095375"/>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315258"/>
            <a:ext cx="7582164" cy="1504218"/>
            <a:chOff x="0" y="0"/>
            <a:chExt cx="10109552" cy="2005624"/>
          </a:xfrm>
        </p:grpSpPr>
        <p:sp>
          <p:nvSpPr>
            <p:cNvPr name="Freeform 7" id="7"/>
            <p:cNvSpPr/>
            <p:nvPr/>
          </p:nvSpPr>
          <p:spPr>
            <a:xfrm flipH="false" flipV="false" rot="0">
              <a:off x="0" y="0"/>
              <a:ext cx="10109584" cy="2005687"/>
            </a:xfrm>
            <a:custGeom>
              <a:avLst/>
              <a:gdLst/>
              <a:ahLst/>
              <a:cxnLst/>
              <a:rect r="r" b="b" t="t" l="l"/>
              <a:pathLst>
                <a:path h="2005687" w="10109584">
                  <a:moveTo>
                    <a:pt x="0" y="0"/>
                  </a:moveTo>
                  <a:lnTo>
                    <a:pt x="10109584" y="0"/>
                  </a:lnTo>
                  <a:lnTo>
                    <a:pt x="10109584" y="2005687"/>
                  </a:lnTo>
                  <a:lnTo>
                    <a:pt x="0" y="2005687"/>
                  </a:lnTo>
                  <a:close/>
                </a:path>
              </a:pathLst>
            </a:custGeom>
            <a:solidFill>
              <a:srgbClr val="F3E7F3"/>
            </a:solidFill>
          </p:spPr>
        </p:sp>
        <p:sp>
          <p:nvSpPr>
            <p:cNvPr name="TextBox 8" id="8"/>
            <p:cNvSpPr txBox="true"/>
            <p:nvPr/>
          </p:nvSpPr>
          <p:spPr>
            <a:xfrm>
              <a:off x="0" y="-57150"/>
              <a:ext cx="10109552" cy="2062774"/>
            </a:xfrm>
            <a:prstGeom prst="rect">
              <a:avLst/>
            </a:prstGeom>
          </p:spPr>
          <p:txBody>
            <a:bodyPr anchor="t" rtlCol="false" tIns="50800" lIns="50800" bIns="50800" rIns="50800"/>
            <a:lstStyle/>
            <a:p>
              <a:pPr algn="l">
                <a:lnSpc>
                  <a:spcPts val="3588"/>
                </a:lnSpc>
              </a:pPr>
              <a:r>
                <a:rPr lang="en-US" sz="2600">
                  <a:solidFill>
                    <a:srgbClr val="252525"/>
                  </a:solidFill>
                  <a:latin typeface="Arimo"/>
                </a:rPr>
                <a:t>The overall minimalist style adopts black and white. The concise welcome interface and message introduce the concept of our product</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568736" y="3986684"/>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9692488" y="5819476"/>
            <a:ext cx="6479802" cy="3695113"/>
          </a:xfrm>
          <a:custGeom>
            <a:avLst/>
            <a:gdLst/>
            <a:ahLst/>
            <a:cxnLst/>
            <a:rect r="r" b="b" t="t" l="l"/>
            <a:pathLst>
              <a:path h="3695113" w="6479802">
                <a:moveTo>
                  <a:pt x="0" y="0"/>
                </a:moveTo>
                <a:lnTo>
                  <a:pt x="6479802" y="0"/>
                </a:lnTo>
                <a:lnTo>
                  <a:pt x="6479802" y="3695113"/>
                </a:lnTo>
                <a:lnTo>
                  <a:pt x="0" y="3695113"/>
                </a:lnTo>
                <a:lnTo>
                  <a:pt x="0" y="0"/>
                </a:lnTo>
                <a:close/>
              </a:path>
            </a:pathLst>
          </a:custGeom>
          <a:blipFill>
            <a:blip r:embed="rId11"/>
            <a:stretch>
              <a:fillRect l="-2693" t="-5481" r="0" b="-5481"/>
            </a:stretch>
          </a:blipFill>
        </p:spPr>
      </p:sp>
      <p:sp>
        <p:nvSpPr>
          <p:cNvPr name="Freeform 13" id="13"/>
          <p:cNvSpPr/>
          <p:nvPr/>
        </p:nvSpPr>
        <p:spPr>
          <a:xfrm flipH="false" flipV="false" rot="0">
            <a:off x="9692488" y="2153892"/>
            <a:ext cx="6479802" cy="3665584"/>
          </a:xfrm>
          <a:custGeom>
            <a:avLst/>
            <a:gdLst/>
            <a:ahLst/>
            <a:cxnLst/>
            <a:rect r="r" b="b" t="t" l="l"/>
            <a:pathLst>
              <a:path h="3665584" w="6479802">
                <a:moveTo>
                  <a:pt x="0" y="0"/>
                </a:moveTo>
                <a:lnTo>
                  <a:pt x="6479802" y="0"/>
                </a:lnTo>
                <a:lnTo>
                  <a:pt x="6479802" y="3665584"/>
                </a:lnTo>
                <a:lnTo>
                  <a:pt x="0" y="3665584"/>
                </a:lnTo>
                <a:lnTo>
                  <a:pt x="0" y="0"/>
                </a:lnTo>
                <a:close/>
              </a:path>
            </a:pathLst>
          </a:custGeom>
          <a:blipFill>
            <a:blip r:embed="rId12"/>
            <a:stretch>
              <a:fillRect l="-4441" t="-28115" r="-1748" b="-5621"/>
            </a:stretch>
          </a:blipFill>
        </p:spPr>
      </p:sp>
      <p:sp>
        <p:nvSpPr>
          <p:cNvPr name="TextBox 14" id="14"/>
          <p:cNvSpPr txBox="true"/>
          <p:nvPr/>
        </p:nvSpPr>
        <p:spPr>
          <a:xfrm rot="0">
            <a:off x="1531425" y="2688268"/>
            <a:ext cx="6403950" cy="685800"/>
          </a:xfrm>
          <a:prstGeom prst="rect">
            <a:avLst/>
          </a:prstGeom>
        </p:spPr>
        <p:txBody>
          <a:bodyPr anchor="t" rtlCol="false" tIns="0" lIns="0" bIns="0" rIns="0">
            <a:spAutoFit/>
          </a:bodyPr>
          <a:lstStyle/>
          <a:p>
            <a:pPr algn="l">
              <a:lnSpc>
                <a:spcPts val="5280"/>
              </a:lnSpc>
            </a:pPr>
            <a:r>
              <a:rPr lang="en-US" sz="4400">
                <a:solidFill>
                  <a:srgbClr val="252525"/>
                </a:solidFill>
                <a:latin typeface="Arimo Bold"/>
              </a:rPr>
              <a:t>Start and log in part</a:t>
            </a:r>
          </a:p>
        </p:txBody>
      </p:sp>
      <p:grpSp>
        <p:nvGrpSpPr>
          <p:cNvPr name="Group 15" id="15"/>
          <p:cNvGrpSpPr/>
          <p:nvPr/>
        </p:nvGrpSpPr>
        <p:grpSpPr>
          <a:xfrm rot="0">
            <a:off x="1568736" y="6762451"/>
            <a:ext cx="7582164" cy="1494838"/>
            <a:chOff x="0" y="0"/>
            <a:chExt cx="10109552" cy="1993118"/>
          </a:xfrm>
        </p:grpSpPr>
        <p:sp>
          <p:nvSpPr>
            <p:cNvPr name="Freeform 16" id="16"/>
            <p:cNvSpPr/>
            <p:nvPr/>
          </p:nvSpPr>
          <p:spPr>
            <a:xfrm flipH="false" flipV="false" rot="0">
              <a:off x="0" y="0"/>
              <a:ext cx="10109584" cy="1993181"/>
            </a:xfrm>
            <a:custGeom>
              <a:avLst/>
              <a:gdLst/>
              <a:ahLst/>
              <a:cxnLst/>
              <a:rect r="r" b="b" t="t" l="l"/>
              <a:pathLst>
                <a:path h="1993181" w="10109584">
                  <a:moveTo>
                    <a:pt x="0" y="0"/>
                  </a:moveTo>
                  <a:lnTo>
                    <a:pt x="10109584" y="0"/>
                  </a:lnTo>
                  <a:lnTo>
                    <a:pt x="10109584" y="1993181"/>
                  </a:lnTo>
                  <a:lnTo>
                    <a:pt x="0" y="1993181"/>
                  </a:lnTo>
                  <a:close/>
                </a:path>
              </a:pathLst>
            </a:custGeom>
            <a:solidFill>
              <a:srgbClr val="F3E7F3"/>
            </a:solidFill>
          </p:spPr>
        </p:sp>
        <p:sp>
          <p:nvSpPr>
            <p:cNvPr name="TextBox 17" id="17"/>
            <p:cNvSpPr txBox="true"/>
            <p:nvPr/>
          </p:nvSpPr>
          <p:spPr>
            <a:xfrm>
              <a:off x="0" y="-57150"/>
              <a:ext cx="10109552" cy="2050268"/>
            </a:xfrm>
            <a:prstGeom prst="rect">
              <a:avLst/>
            </a:prstGeom>
          </p:spPr>
          <p:txBody>
            <a:bodyPr anchor="t" rtlCol="false" tIns="50800" lIns="50800" bIns="50800" rIns="50800"/>
            <a:lstStyle/>
            <a:p>
              <a:pPr algn="l">
                <a:lnSpc>
                  <a:spcPts val="3588"/>
                </a:lnSpc>
              </a:pPr>
              <a:r>
                <a:rPr lang="en-US" sz="2600">
                  <a:solidFill>
                    <a:srgbClr val="252525"/>
                  </a:solidFill>
                  <a:latin typeface="Arimo"/>
                </a:rPr>
                <a:t>The login interface includes functions such as user registration, password retrieval, and username retrieval.</a:t>
              </a:r>
            </a:p>
          </p:txBody>
        </p:sp>
      </p:grpSp>
      <p:sp>
        <p:nvSpPr>
          <p:cNvPr name="Freeform 18" id="18"/>
          <p:cNvSpPr/>
          <p:nvPr/>
        </p:nvSpPr>
        <p:spPr>
          <a:xfrm flipH="false" flipV="false" rot="0">
            <a:off x="1568736" y="6429076"/>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125973" y="-317639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7" id="7">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0" r="0" b="0"/>
          <a:stretch>
            <a:fillRect/>
          </a:stretch>
        </p:blipFill>
        <p:spPr>
          <a:xfrm flipH="false" flipV="false" rot="0">
            <a:off x="871166" y="1078992"/>
            <a:ext cx="1621536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42708"/>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315258"/>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In the chat interface, you can chat with AIstinct and ask it any questions. This is one of the themes of our project, Q&amp;A. Not just daily conversations, you can even ask it to provide you with a piece of code! Also our interface supports adjusting the background mode, and users can adjust it to "Light" or "Dark" by themselves</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4794520" y="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68736" y="3986684"/>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044789" y="2707318"/>
            <a:ext cx="7956211" cy="6295928"/>
          </a:xfrm>
          <a:custGeom>
            <a:avLst/>
            <a:gdLst/>
            <a:ahLst/>
            <a:cxnLst/>
            <a:rect r="r" b="b" t="t" l="l"/>
            <a:pathLst>
              <a:path h="6295928" w="7956211">
                <a:moveTo>
                  <a:pt x="0" y="0"/>
                </a:moveTo>
                <a:lnTo>
                  <a:pt x="7956212" y="0"/>
                </a:lnTo>
                <a:lnTo>
                  <a:pt x="7956212" y="6295928"/>
                </a:lnTo>
                <a:lnTo>
                  <a:pt x="0" y="6295928"/>
                </a:lnTo>
                <a:lnTo>
                  <a:pt x="0" y="0"/>
                </a:lnTo>
                <a:close/>
              </a:path>
            </a:pathLst>
          </a:custGeom>
          <a:blipFill>
            <a:blip r:embed="rId10"/>
            <a:stretch>
              <a:fillRect l="0" t="0" r="0" b="0"/>
            </a:stretch>
          </a:blipFill>
        </p:spPr>
      </p:sp>
      <p:sp>
        <p:nvSpPr>
          <p:cNvPr name="TextBox 13" id="13"/>
          <p:cNvSpPr txBox="true"/>
          <p:nvPr/>
        </p:nvSpPr>
        <p:spPr>
          <a:xfrm rot="0">
            <a:off x="1531425" y="2688268"/>
            <a:ext cx="6403950" cy="685800"/>
          </a:xfrm>
          <a:prstGeom prst="rect">
            <a:avLst/>
          </a:prstGeom>
        </p:spPr>
        <p:txBody>
          <a:bodyPr anchor="t" rtlCol="false" tIns="0" lIns="0" bIns="0" rIns="0">
            <a:spAutoFit/>
          </a:bodyPr>
          <a:lstStyle/>
          <a:p>
            <a:pPr algn="l">
              <a:lnSpc>
                <a:spcPts val="5280"/>
              </a:lnSpc>
            </a:pPr>
            <a:r>
              <a:rPr lang="en-US" sz="4400">
                <a:solidFill>
                  <a:srgbClr val="252525"/>
                </a:solidFill>
                <a:latin typeface="Arimo Bold"/>
              </a:rPr>
              <a:t>Chat part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142708"/>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31425" y="943375"/>
            <a:ext cx="15238950" cy="1095338"/>
          </a:xfrm>
          <a:prstGeom prst="rect">
            <a:avLst/>
          </a:prstGeom>
        </p:spPr>
        <p:txBody>
          <a:bodyPr anchor="t" rtlCol="false" tIns="0" lIns="0" bIns="0" rIns="0">
            <a:spAutoFit/>
          </a:bodyPr>
          <a:lstStyle/>
          <a:p>
            <a:pPr algn="l">
              <a:lnSpc>
                <a:spcPts val="8400"/>
              </a:lnSpc>
            </a:pPr>
            <a:r>
              <a:rPr lang="en-US" sz="7000">
                <a:solidFill>
                  <a:srgbClr val="252525"/>
                </a:solidFill>
                <a:latin typeface="Arimo Bold"/>
              </a:rPr>
              <a:t>Project Completion Status</a:t>
            </a:r>
          </a:p>
        </p:txBody>
      </p:sp>
      <p:grpSp>
        <p:nvGrpSpPr>
          <p:cNvPr name="Group 6" id="6"/>
          <p:cNvGrpSpPr/>
          <p:nvPr/>
        </p:nvGrpSpPr>
        <p:grpSpPr>
          <a:xfrm rot="0">
            <a:off x="1531425" y="4315258"/>
            <a:ext cx="7335095" cy="3285241"/>
            <a:chOff x="0" y="0"/>
            <a:chExt cx="9780127" cy="4380321"/>
          </a:xfrm>
        </p:grpSpPr>
        <p:sp>
          <p:nvSpPr>
            <p:cNvPr name="Freeform 7" id="7"/>
            <p:cNvSpPr/>
            <p:nvPr/>
          </p:nvSpPr>
          <p:spPr>
            <a:xfrm flipH="false" flipV="false" rot="0">
              <a:off x="0" y="0"/>
              <a:ext cx="9780158" cy="4380384"/>
            </a:xfrm>
            <a:custGeom>
              <a:avLst/>
              <a:gdLst/>
              <a:ahLst/>
              <a:cxnLst/>
              <a:rect r="r" b="b" t="t" l="l"/>
              <a:pathLst>
                <a:path h="4380384" w="9780158">
                  <a:moveTo>
                    <a:pt x="0" y="0"/>
                  </a:moveTo>
                  <a:lnTo>
                    <a:pt x="9780158" y="0"/>
                  </a:lnTo>
                  <a:lnTo>
                    <a:pt x="9780158" y="4380384"/>
                  </a:lnTo>
                  <a:lnTo>
                    <a:pt x="0" y="4380384"/>
                  </a:lnTo>
                  <a:close/>
                </a:path>
              </a:pathLst>
            </a:custGeom>
            <a:solidFill>
              <a:srgbClr val="F3E7F3"/>
            </a:solidFill>
          </p:spPr>
        </p:sp>
        <p:sp>
          <p:nvSpPr>
            <p:cNvPr name="TextBox 8" id="8"/>
            <p:cNvSpPr txBox="true"/>
            <p:nvPr/>
          </p:nvSpPr>
          <p:spPr>
            <a:xfrm>
              <a:off x="0" y="-57150"/>
              <a:ext cx="9780127" cy="4437471"/>
            </a:xfrm>
            <a:prstGeom prst="rect">
              <a:avLst/>
            </a:prstGeom>
          </p:spPr>
          <p:txBody>
            <a:bodyPr anchor="t" rtlCol="false" tIns="50800" lIns="50800" bIns="50800" rIns="50800"/>
            <a:lstStyle/>
            <a:p>
              <a:pPr algn="l">
                <a:lnSpc>
                  <a:spcPts val="3588"/>
                </a:lnSpc>
              </a:pPr>
              <a:r>
                <a:rPr lang="en-US" sz="2600">
                  <a:solidFill>
                    <a:srgbClr val="252525"/>
                  </a:solidFill>
                  <a:latin typeface="Arimo"/>
                </a:rPr>
                <a:t>In the chat interface, you can chat with AIstinct and ask it any questions. This is one of the themes of our project, Q&amp;A. Not just daily conversations, you can even ask it to provide you with a piece of code! Also our interface supports adjusting the background mode, and users can adjust it to "Light" or "Dark" by themselves</a:t>
              </a:r>
            </a:p>
          </p:txBody>
        </p:sp>
      </p:grpSp>
      <p:sp>
        <p:nvSpPr>
          <p:cNvPr name="Freeform 9" id="9"/>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4794520" y="0"/>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68736" y="3986684"/>
            <a:ext cx="272788" cy="287620"/>
          </a:xfrm>
          <a:custGeom>
            <a:avLst/>
            <a:gdLst/>
            <a:ahLst/>
            <a:cxnLst/>
            <a:rect r="r" b="b" t="t" l="l"/>
            <a:pathLst>
              <a:path h="287620" w="272788">
                <a:moveTo>
                  <a:pt x="0" y="0"/>
                </a:moveTo>
                <a:lnTo>
                  <a:pt x="272788" y="0"/>
                </a:lnTo>
                <a:lnTo>
                  <a:pt x="272788" y="287620"/>
                </a:lnTo>
                <a:lnTo>
                  <a:pt x="0" y="2876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144000" y="2038713"/>
            <a:ext cx="8087682" cy="7742897"/>
          </a:xfrm>
          <a:custGeom>
            <a:avLst/>
            <a:gdLst/>
            <a:ahLst/>
            <a:cxnLst/>
            <a:rect r="r" b="b" t="t" l="l"/>
            <a:pathLst>
              <a:path h="7742897" w="8087682">
                <a:moveTo>
                  <a:pt x="0" y="0"/>
                </a:moveTo>
                <a:lnTo>
                  <a:pt x="8087682" y="0"/>
                </a:lnTo>
                <a:lnTo>
                  <a:pt x="8087682" y="7742896"/>
                </a:lnTo>
                <a:lnTo>
                  <a:pt x="0" y="7742896"/>
                </a:lnTo>
                <a:lnTo>
                  <a:pt x="0" y="0"/>
                </a:lnTo>
                <a:close/>
              </a:path>
            </a:pathLst>
          </a:custGeom>
          <a:blipFill>
            <a:blip r:embed="rId10"/>
            <a:stretch>
              <a:fillRect l="0" t="0" r="0" b="0"/>
            </a:stretch>
          </a:blipFill>
        </p:spPr>
      </p:sp>
      <p:sp>
        <p:nvSpPr>
          <p:cNvPr name="TextBox 13" id="13"/>
          <p:cNvSpPr txBox="true"/>
          <p:nvPr/>
        </p:nvSpPr>
        <p:spPr>
          <a:xfrm rot="0">
            <a:off x="1531425" y="2688268"/>
            <a:ext cx="6403950" cy="685800"/>
          </a:xfrm>
          <a:prstGeom prst="rect">
            <a:avLst/>
          </a:prstGeom>
        </p:spPr>
        <p:txBody>
          <a:bodyPr anchor="t" rtlCol="false" tIns="0" lIns="0" bIns="0" rIns="0">
            <a:spAutoFit/>
          </a:bodyPr>
          <a:lstStyle/>
          <a:p>
            <a:pPr algn="l">
              <a:lnSpc>
                <a:spcPts val="5280"/>
              </a:lnSpc>
            </a:pPr>
            <a:r>
              <a:rPr lang="en-US" sz="4400">
                <a:solidFill>
                  <a:srgbClr val="252525"/>
                </a:solidFill>
                <a:latin typeface="Arimo Bold"/>
              </a:rPr>
              <a:t>Chat part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3024899" y="-3052865"/>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7" id="7">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0" r="0" b="0"/>
          <a:stretch>
            <a:fillRect/>
          </a:stretch>
        </p:blipFill>
        <p:spPr>
          <a:xfrm flipH="false" flipV="false" rot="0">
            <a:off x="761592" y="1228126"/>
            <a:ext cx="16230600" cy="8183496"/>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5FA"/>
        </a:solidFill>
      </p:bgPr>
    </p:bg>
    <p:spTree>
      <p:nvGrpSpPr>
        <p:cNvPr id="1" name=""/>
        <p:cNvGrpSpPr/>
        <p:nvPr/>
      </p:nvGrpSpPr>
      <p:grpSpPr>
        <a:xfrm>
          <a:off x="0" y="0"/>
          <a:ext cx="0" cy="0"/>
          <a:chOff x="0" y="0"/>
          <a:chExt cx="0" cy="0"/>
        </a:xfrm>
      </p:grpSpPr>
      <p:grpSp>
        <p:nvGrpSpPr>
          <p:cNvPr name="Group 2" id="2"/>
          <p:cNvGrpSpPr/>
          <p:nvPr/>
        </p:nvGrpSpPr>
        <p:grpSpPr>
          <a:xfrm rot="0">
            <a:off x="-890024" y="-836474"/>
            <a:ext cx="2064600" cy="2064600"/>
            <a:chOff x="0" y="0"/>
            <a:chExt cx="2752800" cy="2752800"/>
          </a:xfrm>
        </p:grpSpPr>
        <p:sp>
          <p:nvSpPr>
            <p:cNvPr name="Freeform 3" id="3"/>
            <p:cNvSpPr/>
            <p:nvPr/>
          </p:nvSpPr>
          <p:spPr>
            <a:xfrm flipH="false" flipV="false" rot="0">
              <a:off x="0" y="0"/>
              <a:ext cx="2752852" cy="2752852"/>
            </a:xfrm>
            <a:custGeom>
              <a:avLst/>
              <a:gdLst/>
              <a:ahLst/>
              <a:cxnLst/>
              <a:rect r="r" b="b" t="t" l="l"/>
              <a:pathLst>
                <a:path h="2752852" w="2752852">
                  <a:moveTo>
                    <a:pt x="0" y="1376426"/>
                  </a:moveTo>
                  <a:cubicBezTo>
                    <a:pt x="0" y="616204"/>
                    <a:pt x="616204" y="0"/>
                    <a:pt x="1376426" y="0"/>
                  </a:cubicBezTo>
                  <a:cubicBezTo>
                    <a:pt x="2136648" y="0"/>
                    <a:pt x="2752852" y="616204"/>
                    <a:pt x="2752852" y="1376426"/>
                  </a:cubicBezTo>
                  <a:cubicBezTo>
                    <a:pt x="2752852" y="2136648"/>
                    <a:pt x="2136521" y="2752852"/>
                    <a:pt x="1376426" y="2752852"/>
                  </a:cubicBezTo>
                  <a:cubicBezTo>
                    <a:pt x="616331" y="2752852"/>
                    <a:pt x="0" y="2136521"/>
                    <a:pt x="0" y="1376426"/>
                  </a:cubicBezTo>
                  <a:close/>
                  <a:moveTo>
                    <a:pt x="688213" y="1376426"/>
                  </a:moveTo>
                  <a:cubicBezTo>
                    <a:pt x="688213" y="1756537"/>
                    <a:pt x="996315" y="2064639"/>
                    <a:pt x="1376426" y="2064639"/>
                  </a:cubicBezTo>
                  <a:cubicBezTo>
                    <a:pt x="1756537" y="2064639"/>
                    <a:pt x="2064639" y="1756537"/>
                    <a:pt x="2064639" y="1376426"/>
                  </a:cubicBezTo>
                  <a:cubicBezTo>
                    <a:pt x="2064639" y="996315"/>
                    <a:pt x="1756537" y="688213"/>
                    <a:pt x="1376426" y="688213"/>
                  </a:cubicBezTo>
                  <a:cubicBezTo>
                    <a:pt x="996315" y="688213"/>
                    <a:pt x="688213" y="996315"/>
                    <a:pt x="688213" y="1376426"/>
                  </a:cubicBezTo>
                  <a:close/>
                </a:path>
              </a:pathLst>
            </a:custGeom>
            <a:solidFill>
              <a:srgbClr val="C2ACD3"/>
            </a:solidFill>
          </p:spPr>
        </p:sp>
      </p:grpSp>
      <p:sp>
        <p:nvSpPr>
          <p:cNvPr name="Freeform 4" id="4"/>
          <p:cNvSpPr/>
          <p:nvPr/>
        </p:nvSpPr>
        <p:spPr>
          <a:xfrm flipH="false" flipV="false" rot="0">
            <a:off x="-2994149" y="-3164149"/>
            <a:ext cx="19795274" cy="16968620"/>
          </a:xfrm>
          <a:custGeom>
            <a:avLst/>
            <a:gdLst/>
            <a:ahLst/>
            <a:cxnLst/>
            <a:rect r="r" b="b" t="t" l="l"/>
            <a:pathLst>
              <a:path h="16968620" w="19795274">
                <a:moveTo>
                  <a:pt x="0" y="0"/>
                </a:moveTo>
                <a:lnTo>
                  <a:pt x="19795274" y="0"/>
                </a:lnTo>
                <a:lnTo>
                  <a:pt x="19795274" y="16968620"/>
                </a:lnTo>
                <a:lnTo>
                  <a:pt x="0" y="169686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736729" y="8488486"/>
            <a:ext cx="15332191" cy="2379337"/>
            <a:chOff x="0" y="0"/>
            <a:chExt cx="20442921" cy="3172450"/>
          </a:xfrm>
        </p:grpSpPr>
        <p:sp>
          <p:nvSpPr>
            <p:cNvPr name="Freeform 6" id="6"/>
            <p:cNvSpPr/>
            <p:nvPr/>
          </p:nvSpPr>
          <p:spPr>
            <a:xfrm flipH="false" flipV="false" rot="0">
              <a:off x="0" y="0"/>
              <a:ext cx="20442952" cy="3172513"/>
            </a:xfrm>
            <a:custGeom>
              <a:avLst/>
              <a:gdLst/>
              <a:ahLst/>
              <a:cxnLst/>
              <a:rect r="r" b="b" t="t" l="l"/>
              <a:pathLst>
                <a:path h="3172513" w="20442952">
                  <a:moveTo>
                    <a:pt x="0" y="0"/>
                  </a:moveTo>
                  <a:lnTo>
                    <a:pt x="20442952" y="0"/>
                  </a:lnTo>
                  <a:lnTo>
                    <a:pt x="20442952" y="3172513"/>
                  </a:lnTo>
                  <a:lnTo>
                    <a:pt x="0" y="3172513"/>
                  </a:lnTo>
                  <a:close/>
                </a:path>
              </a:pathLst>
            </a:custGeom>
            <a:solidFill>
              <a:srgbClr val="F3E7F3"/>
            </a:solidFill>
          </p:spPr>
        </p:sp>
        <p:sp>
          <p:nvSpPr>
            <p:cNvPr name="TextBox 7" id="7"/>
            <p:cNvSpPr txBox="true"/>
            <p:nvPr/>
          </p:nvSpPr>
          <p:spPr>
            <a:xfrm>
              <a:off x="0" y="-85725"/>
              <a:ext cx="20442921" cy="3258175"/>
            </a:xfrm>
            <a:prstGeom prst="rect">
              <a:avLst/>
            </a:prstGeom>
          </p:spPr>
          <p:txBody>
            <a:bodyPr anchor="t" rtlCol="false" tIns="50800" lIns="50800" bIns="50800" rIns="50800"/>
            <a:lstStyle/>
            <a:p>
              <a:pPr algn="l" marL="690881" indent="-345440" lvl="1">
                <a:lnSpc>
                  <a:spcPts val="4416"/>
                </a:lnSpc>
                <a:buFont typeface="Arial"/>
                <a:buChar char="•"/>
              </a:pPr>
              <a:r>
                <a:rPr lang="en-US" sz="3200">
                  <a:solidFill>
                    <a:srgbClr val="252525"/>
                  </a:solidFill>
                  <a:latin typeface="Arimo Bold"/>
                </a:rPr>
                <a:t>Issue Identified:</a:t>
              </a:r>
              <a:r>
                <a:rPr lang="en-US" sz="3200">
                  <a:solidFill>
                    <a:srgbClr val="252525"/>
                  </a:solidFill>
                  <a:latin typeface="Arimo"/>
                </a:rPr>
                <a:t> Original dataset tuning hinders normal model-user interaction.</a:t>
              </a:r>
            </a:p>
            <a:p>
              <a:pPr algn="l" marL="690881" indent="-345440" lvl="1">
                <a:lnSpc>
                  <a:spcPts val="4416"/>
                </a:lnSpc>
                <a:buFont typeface="Arial"/>
                <a:buChar char="•"/>
              </a:pPr>
              <a:r>
                <a:rPr lang="en-US" sz="3200">
                  <a:solidFill>
                    <a:srgbClr val="252525"/>
                  </a:solidFill>
                  <a:latin typeface="Arimo Bold"/>
                </a:rPr>
                <a:t>Solution Applied:</a:t>
              </a:r>
              <a:r>
                <a:rPr lang="en-US" sz="3200">
                  <a:solidFill>
                    <a:srgbClr val="252525"/>
                  </a:solidFill>
                  <a:latin typeface="Arimo"/>
                </a:rPr>
                <a:t> Daily communication dataset generated via GPT3.5 API.</a:t>
              </a:r>
            </a:p>
            <a:p>
              <a:pPr algn="l" marL="690880" indent="-345440" lvl="1">
                <a:lnSpc>
                  <a:spcPts val="4416"/>
                </a:lnSpc>
                <a:buFont typeface="Arial"/>
                <a:buChar char="•"/>
              </a:pPr>
              <a:r>
                <a:rPr lang="en-US" sz="3200">
                  <a:solidFill>
                    <a:srgbClr val="252525"/>
                  </a:solidFill>
                  <a:latin typeface="Arimo Bold"/>
                </a:rPr>
                <a:t>Objective:</a:t>
              </a:r>
              <a:r>
                <a:rPr lang="en-US" sz="3200">
                  <a:solidFill>
                    <a:srgbClr val="252525"/>
                  </a:solidFill>
                  <a:latin typeface="Arimo"/>
                </a:rPr>
                <a:t> Tailor LLM model to be more user-friendly and intimate.</a:t>
              </a:r>
            </a:p>
            <a:p>
              <a:pPr algn="l">
                <a:lnSpc>
                  <a:spcPts val="4416"/>
                </a:lnSpc>
              </a:pPr>
            </a:p>
          </p:txBody>
        </p:sp>
      </p:grpSp>
      <p:sp>
        <p:nvSpPr>
          <p:cNvPr name="Freeform 8" id="8"/>
          <p:cNvSpPr/>
          <p:nvPr/>
        </p:nvSpPr>
        <p:spPr>
          <a:xfrm flipH="false" flipV="false" rot="0">
            <a:off x="16090722" y="8350284"/>
            <a:ext cx="1541622" cy="1715454"/>
          </a:xfrm>
          <a:custGeom>
            <a:avLst/>
            <a:gdLst/>
            <a:ahLst/>
            <a:cxnLst/>
            <a:rect r="r" b="b" t="t" l="l"/>
            <a:pathLst>
              <a:path h="1715454" w="1541622">
                <a:moveTo>
                  <a:pt x="0" y="0"/>
                </a:moveTo>
                <a:lnTo>
                  <a:pt x="1541622" y="0"/>
                </a:lnTo>
                <a:lnTo>
                  <a:pt x="1541622" y="1715454"/>
                </a:lnTo>
                <a:lnTo>
                  <a:pt x="0" y="17154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3911970" y="4092"/>
            <a:ext cx="3493480" cy="2149800"/>
          </a:xfrm>
          <a:custGeom>
            <a:avLst/>
            <a:gdLst/>
            <a:ahLst/>
            <a:cxnLst/>
            <a:rect r="r" b="b" t="t" l="l"/>
            <a:pathLst>
              <a:path h="2149800" w="3493480">
                <a:moveTo>
                  <a:pt x="0" y="0"/>
                </a:moveTo>
                <a:lnTo>
                  <a:pt x="3493480" y="0"/>
                </a:lnTo>
                <a:lnTo>
                  <a:pt x="3493480" y="2149800"/>
                </a:lnTo>
                <a:lnTo>
                  <a:pt x="0" y="2149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9655789" y="2610250"/>
            <a:ext cx="6002921" cy="5879382"/>
          </a:xfrm>
          <a:custGeom>
            <a:avLst/>
            <a:gdLst/>
            <a:ahLst/>
            <a:cxnLst/>
            <a:rect r="r" b="b" t="t" l="l"/>
            <a:pathLst>
              <a:path h="5879382" w="6002921">
                <a:moveTo>
                  <a:pt x="0" y="0"/>
                </a:moveTo>
                <a:lnTo>
                  <a:pt x="6002921" y="0"/>
                </a:lnTo>
                <a:lnTo>
                  <a:pt x="6002921" y="5879382"/>
                </a:lnTo>
                <a:lnTo>
                  <a:pt x="0" y="5879382"/>
                </a:lnTo>
                <a:lnTo>
                  <a:pt x="0" y="0"/>
                </a:lnTo>
                <a:close/>
              </a:path>
            </a:pathLst>
          </a:custGeom>
          <a:blipFill>
            <a:blip r:embed="rId9"/>
            <a:stretch>
              <a:fillRect l="-2773" t="-1819" r="-2573" b="-1819"/>
            </a:stretch>
          </a:blipFill>
        </p:spPr>
      </p:sp>
      <p:sp>
        <p:nvSpPr>
          <p:cNvPr name="Freeform 11" id="11"/>
          <p:cNvSpPr/>
          <p:nvPr/>
        </p:nvSpPr>
        <p:spPr>
          <a:xfrm flipH="false" flipV="false" rot="0">
            <a:off x="1953796" y="2679924"/>
            <a:ext cx="6449028" cy="5740034"/>
          </a:xfrm>
          <a:custGeom>
            <a:avLst/>
            <a:gdLst/>
            <a:ahLst/>
            <a:cxnLst/>
            <a:rect r="r" b="b" t="t" l="l"/>
            <a:pathLst>
              <a:path h="5740034" w="6449028">
                <a:moveTo>
                  <a:pt x="0" y="0"/>
                </a:moveTo>
                <a:lnTo>
                  <a:pt x="6449029" y="0"/>
                </a:lnTo>
                <a:lnTo>
                  <a:pt x="6449029" y="5740034"/>
                </a:lnTo>
                <a:lnTo>
                  <a:pt x="0" y="5740034"/>
                </a:lnTo>
                <a:lnTo>
                  <a:pt x="0" y="0"/>
                </a:lnTo>
                <a:close/>
              </a:path>
            </a:pathLst>
          </a:custGeom>
          <a:blipFill>
            <a:blip r:embed="rId10"/>
            <a:stretch>
              <a:fillRect l="-1258" t="-2578" r="-1258" b="-2427"/>
            </a:stretch>
          </a:blipFill>
        </p:spPr>
      </p:sp>
      <p:sp>
        <p:nvSpPr>
          <p:cNvPr name="TextBox 12" id="12"/>
          <p:cNvSpPr txBox="true"/>
          <p:nvPr/>
        </p:nvSpPr>
        <p:spPr>
          <a:xfrm rot="0">
            <a:off x="1562175" y="1050417"/>
            <a:ext cx="15238950" cy="1657350"/>
          </a:xfrm>
          <a:prstGeom prst="rect">
            <a:avLst/>
          </a:prstGeom>
        </p:spPr>
        <p:txBody>
          <a:bodyPr anchor="t" rtlCol="false" tIns="0" lIns="0" bIns="0" rIns="0">
            <a:spAutoFit/>
          </a:bodyPr>
          <a:lstStyle/>
          <a:p>
            <a:pPr algn="l">
              <a:lnSpc>
                <a:spcPts val="8399"/>
              </a:lnSpc>
            </a:pPr>
            <a:r>
              <a:rPr lang="en-US" sz="6999">
                <a:solidFill>
                  <a:srgbClr val="252525"/>
                </a:solidFill>
                <a:latin typeface="Arimo Bold"/>
              </a:rPr>
              <a:t>LLM Fine-tuned Dataset Refinement</a:t>
            </a:r>
          </a:p>
          <a:p>
            <a:pPr algn="l">
              <a:lnSpc>
                <a:spcPts val="4560"/>
              </a:lnSpc>
            </a:pPr>
            <a:r>
              <a:rPr lang="en-US" sz="3800">
                <a:solidFill>
                  <a:srgbClr val="252525"/>
                </a:solidFill>
                <a:latin typeface="Arimo Bold"/>
              </a:rPr>
              <a:t> </a:t>
            </a:r>
            <a:r>
              <a:rPr lang="en-US" sz="3800">
                <a:solidFill>
                  <a:srgbClr val="252525"/>
                </a:solidFill>
                <a:latin typeface="Arimo Bold"/>
              </a:rPr>
              <a:t>User Needs Understanding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DAGIYfxAbx8</dc:identifier>
  <dcterms:modified xsi:type="dcterms:W3CDTF">2011-08-01T06:04:30Z</dcterms:modified>
  <cp:revision>1</cp:revision>
  <dc:title>EN Classification and Assessment of Learning Difficulties by Slidesgo.pptx</dc:title>
</cp:coreProperties>
</file>